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403" r:id="rId2"/>
    <p:sldId id="404" r:id="rId3"/>
    <p:sldId id="405" r:id="rId4"/>
    <p:sldId id="406" r:id="rId5"/>
    <p:sldId id="408" r:id="rId6"/>
    <p:sldId id="412" r:id="rId7"/>
    <p:sldId id="411" r:id="rId8"/>
  </p:sldIdLst>
  <p:sldSz cx="9144000" cy="6858000" type="screen4x3"/>
  <p:notesSz cx="6883400" cy="9906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a Molinari A S Cunha" initials="JMAS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4FCDE"/>
    <a:srgbClr val="FDCD03"/>
    <a:srgbClr val="05FB1C"/>
    <a:srgbClr val="F3900D"/>
    <a:srgbClr val="339933"/>
    <a:srgbClr val="5677A8"/>
    <a:srgbClr val="006666"/>
    <a:srgbClr val="2A8F9A"/>
    <a:srgbClr val="058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51" autoAdjust="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2-15T19:37:55.804" idx="1">
    <p:pos x="5380" y="1643"/>
    <p:text>Lembro que não podemos cobrar penalidades sob o título de tarifas.</p:text>
    <p:extLst>
      <p:ext uri="{C676402C-5697-4E1C-873F-D02D1690AC5C}">
        <p15:threadingInfo xmlns:p15="http://schemas.microsoft.com/office/powerpoint/2012/main" timeZoneBias="120"/>
      </p:ext>
    </p:extLst>
  </p:cm>
  <p:cm authorId="1" dt="2016-02-15T19:39:57.334" idx="2">
    <p:pos x="5459" y="1990"/>
    <p:text>Vide comentário acima</p:text>
    <p:extLst>
      <p:ext uri="{C676402C-5697-4E1C-873F-D02D1690AC5C}">
        <p15:threadingInfo xmlns:p15="http://schemas.microsoft.com/office/powerpoint/2012/main" timeZoneBias="120"/>
      </p:ext>
    </p:extLst>
  </p:cm>
  <p:cm authorId="1" dt="2016-02-15T19:44:19.205" idx="3">
    <p:pos x="4150" y="3253"/>
    <p:text>Entendo que se trata de uma espécie de serviço de segurança.</p:text>
    <p:extLst>
      <p:ext uri="{C676402C-5697-4E1C-873F-D02D1690AC5C}">
        <p15:threadingInfo xmlns:p15="http://schemas.microsoft.com/office/powerpoint/2012/main" timeZoneBias="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9000" y="0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44ED66BB-1C54-4330-813D-BAB1AD263DEA}" type="datetimeFigureOut">
              <a:rPr lang="pt-BR" smtClean="0"/>
              <a:t>14/02/2023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652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340" y="4705350"/>
            <a:ext cx="5506720" cy="4457700"/>
          </a:xfrm>
          <a:prstGeom prst="rect">
            <a:avLst/>
          </a:prstGeom>
        </p:spPr>
        <p:txBody>
          <a:bodyPr vert="horz" lIns="95939" tIns="47969" rIns="95939" bIns="47969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9000" y="9408981"/>
            <a:ext cx="2982807" cy="49530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836D4872-ECCF-4801-8A19-C6C87A4CB74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9412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F0E63B-CB8D-4676-ABA0-9C14F3E49FE5}" type="datetime1">
              <a:rPr lang="pt-BR" smtClean="0"/>
              <a:t>14/02/2023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764704"/>
            <a:ext cx="1369443" cy="93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45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12EFE93-20CA-4493-BFFF-AC40432E43EE}" type="datetime1">
              <a:rPr lang="pt-BR" smtClean="0"/>
              <a:t>14/02/2023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252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EEB25E9-B525-4FC9-96D4-F36EED5FBCDB}" type="datetime1">
              <a:rPr lang="pt-BR" smtClean="0"/>
              <a:t>14/02/2023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445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6257" y="260648"/>
            <a:ext cx="7203743" cy="534779"/>
          </a:xfrm>
        </p:spPr>
        <p:txBody>
          <a:bodyPr lIns="36000" tIns="36000" rIns="36000" bIns="36000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8" name="Espaço Reservado para Número de Slide 2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130A50-3FA8-4355-8ACD-2F60348A43F7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864" y="66540"/>
            <a:ext cx="1369443" cy="93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2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E5BF27-A7D2-4F0B-B832-B8182985A02A}" type="datetime1">
              <a:rPr lang="pt-BR" smtClean="0"/>
              <a:t>14/02/2023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250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9E6D1E-2DE0-42FD-BD1F-A2C351F6D9D5}" type="datetime1">
              <a:rPr lang="pt-BR" smtClean="0"/>
              <a:t>14/02/2023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979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95B2E94-FBC4-4FDF-8445-753D390F32F9}" type="datetime1">
              <a:rPr lang="pt-BR" smtClean="0"/>
              <a:t>14/02/2023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845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EFB721-0164-4E7F-9F39-9E0FEE5BD4A6}" type="datetime1">
              <a:rPr lang="pt-BR" smtClean="0"/>
              <a:t>14/02/2023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940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3A9459-D835-48FE-BEE6-4B8905833467}" type="datetime1">
              <a:rPr lang="pt-BR" smtClean="0"/>
              <a:t>14/02/2023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933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181F58-55C2-4D17-8D75-48B6CCA586BC}" type="datetime1">
              <a:rPr lang="pt-BR" smtClean="0"/>
              <a:t>14/02/2023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017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2E42C4-8AFF-47ED-8C9A-C16FD7009901}" type="datetime1">
              <a:rPr lang="pt-BR" smtClean="0"/>
              <a:t>14/02/2023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130A50-3FA8-4355-8ACD-2F60348A43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357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cxnSp>
        <p:nvCxnSpPr>
          <p:cNvPr id="7" name="Conector reto 6"/>
          <p:cNvCxnSpPr/>
          <p:nvPr userDrawn="1"/>
        </p:nvCxnSpPr>
        <p:spPr>
          <a:xfrm>
            <a:off x="219050" y="908720"/>
            <a:ext cx="7449294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Número de Slide 2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130A50-3FA8-4355-8ACD-2F60348A43F7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9" name="Conector reto 8"/>
          <p:cNvCxnSpPr/>
          <p:nvPr userDrawn="1"/>
        </p:nvCxnSpPr>
        <p:spPr>
          <a:xfrm>
            <a:off x="219050" y="6381328"/>
            <a:ext cx="8673430" cy="0"/>
          </a:xfrm>
          <a:prstGeom prst="line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864" y="66540"/>
            <a:ext cx="1369443" cy="93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54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63660"/>
          </a:xfrm>
        </p:spPr>
        <p:txBody>
          <a:bodyPr/>
          <a:lstStyle/>
          <a:p>
            <a:r>
              <a:rPr lang="pt-BR" dirty="0"/>
              <a:t>Remuneração de Credenciadoras para Estabelecimentos Comerciais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606280"/>
            <a:ext cx="6400800" cy="1343000"/>
          </a:xfrm>
        </p:spPr>
        <p:txBody>
          <a:bodyPr/>
          <a:lstStyle/>
          <a:p>
            <a:r>
              <a:rPr lang="pt-BR" i="1" dirty="0"/>
              <a:t>Reunião ABECS &amp; BACEN</a:t>
            </a:r>
          </a:p>
          <a:p>
            <a:r>
              <a:rPr lang="pt-BR" dirty="0"/>
              <a:t>Abril/2016</a:t>
            </a:r>
          </a:p>
        </p:txBody>
      </p:sp>
    </p:spTree>
    <p:extLst>
      <p:ext uri="{BB962C8B-B14F-4D97-AF65-F5344CB8AC3E}">
        <p14:creationId xmlns:p14="http://schemas.microsoft.com/office/powerpoint/2010/main" val="38881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96525" y="1538790"/>
            <a:ext cx="1980221" cy="4635515"/>
          </a:xfrm>
          <a:prstGeom prst="roundRect">
            <a:avLst>
              <a:gd name="adj" fmla="val 4261"/>
            </a:avLst>
          </a:prstGeom>
          <a:solidFill>
            <a:schemeClr val="accent3"/>
          </a:solidFill>
          <a:ln w="12700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PREVER DIRETRIZES GERAIS DE CONDUTA PARA AS CREDENCIADORAS E PADRONIZAÇÃO DA TERMINOLOGIA  DAS PRINCIPAIS REMUNERAÇÕES DEVIDAS PELO ESTABELECIMENTO CREDENCIADO</a:t>
            </a:r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1800" dirty="0"/>
              <a:t>Autorregulação ABECS – Remuneração dos Serviços das Credenciadoras</a:t>
            </a:r>
            <a:br>
              <a:rPr lang="pt-BR" sz="1800" dirty="0"/>
            </a:br>
            <a:r>
              <a:rPr lang="pt-BR" sz="1800" dirty="0"/>
              <a:t>Inciso I, Art.18, da Circular 3681/13 - BACEN</a:t>
            </a:r>
            <a:r>
              <a:rPr lang="pt-BR" sz="2400" dirty="0"/>
              <a:t> 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2411761" y="2510459"/>
            <a:ext cx="180019" cy="2025225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4762344" y="1052148"/>
            <a:ext cx="3960440" cy="1224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1100" dirty="0">
                <a:solidFill>
                  <a:schemeClr val="tx1"/>
                </a:solidFill>
              </a:rPr>
              <a:t>Todos os estabelecimentos credenciados, em especial, os de pequeno e médio porte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762344" y="2371572"/>
            <a:ext cx="3981088" cy="1224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Serviços relevantes e utilizados pela maior parte do Público-Alvo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4762343" y="3699030"/>
            <a:ext cx="3981089" cy="1224000"/>
          </a:xfrm>
          <a:prstGeom prst="roundRect">
            <a:avLst>
              <a:gd name="adj" fmla="val 151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Padronização de forma a permitir a comparação das remunerações praticadas pelas Credenciadoras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De fácil entendimento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Em português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2761626" y="1071455"/>
            <a:ext cx="1720364" cy="1224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PÚBLICO-ALVO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761626" y="2365000"/>
            <a:ext cx="1720364" cy="1224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ALCANCE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761626" y="3699030"/>
            <a:ext cx="1720364" cy="1224000"/>
          </a:xfrm>
          <a:prstGeom prst="roundRect">
            <a:avLst>
              <a:gd name="adj" fmla="val 14198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TERMINOLOGIA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296525" y="1107168"/>
            <a:ext cx="1980221" cy="338554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pt-BR" sz="1600" b="1" dirty="0">
                <a:solidFill>
                  <a:schemeClr val="tx2"/>
                </a:solidFill>
              </a:rPr>
              <a:t>Objetivo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761626" y="5004175"/>
            <a:ext cx="1720364" cy="1224000"/>
          </a:xfrm>
          <a:prstGeom prst="roundRect">
            <a:avLst>
              <a:gd name="adj" fmla="val 14198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CONDUTA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779890" y="5024075"/>
            <a:ext cx="3981089" cy="1224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Previsão contratual e autorização pelo estabelecimento para cobrança da remuneração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Prazo para divulgação de nova remuneração ou alteração de preexistente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Divulgação nos sites das Credenciadoras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200" dirty="0">
                <a:solidFill>
                  <a:schemeClr val="tx1"/>
                </a:solidFill>
              </a:rPr>
              <a:t>Princípios gerais de transparência</a:t>
            </a:r>
          </a:p>
        </p:txBody>
      </p:sp>
    </p:spTree>
    <p:extLst>
      <p:ext uri="{BB962C8B-B14F-4D97-AF65-F5344CB8AC3E}">
        <p14:creationId xmlns:p14="http://schemas.microsoft.com/office/powerpoint/2010/main" val="317575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414786" y="1799955"/>
            <a:ext cx="8207663" cy="612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1. TAXA DE ADMINISTRAÇÃO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02163" y="2448755"/>
            <a:ext cx="8207663" cy="612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2. TARIFA DE ADESÃO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4786" y="3077899"/>
            <a:ext cx="8207663" cy="612000"/>
          </a:xfrm>
          <a:prstGeom prst="roundRect">
            <a:avLst>
              <a:gd name="adj" fmla="val 7564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3. TARIFA DE DISPONIBILIZAÇÃO DE EXTRATOS ADICIONAIS  OU ESPECIAIS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389541" y="1043735"/>
            <a:ext cx="8232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3"/>
                </a:solidFill>
              </a:rPr>
              <a:t>Tabela Padrão</a:t>
            </a:r>
            <a:endParaRPr lang="pt-BR" sz="2400" b="1" strike="sngStrike" dirty="0">
              <a:solidFill>
                <a:srgbClr val="FF0000"/>
              </a:solidFill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402163" y="4401040"/>
            <a:ext cx="8207663" cy="612000"/>
          </a:xfrm>
          <a:prstGeom prst="roundRect">
            <a:avLst>
              <a:gd name="adj" fmla="val 1338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5. TARIFA DE CONECTIVIDADE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414786" y="3744035"/>
            <a:ext cx="8207663" cy="612000"/>
          </a:xfrm>
          <a:prstGeom prst="roundRect">
            <a:avLst>
              <a:gd name="adj" fmla="val 1338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4. ALUGUEL DE EQUIPAMENTO 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386535" y="260648"/>
            <a:ext cx="7233465" cy="534779"/>
          </a:xfrm>
        </p:spPr>
        <p:txBody>
          <a:bodyPr>
            <a:noAutofit/>
          </a:bodyPr>
          <a:lstStyle/>
          <a:p>
            <a:r>
              <a:rPr lang="pt-BR" sz="2400" dirty="0"/>
              <a:t>Remuneração de Divulgação Obrigatória nos Endereços Eletrônicos das Credenciadoras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414786" y="5067176"/>
            <a:ext cx="8207663" cy="612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6. TARIFA DE CADASTRO</a:t>
            </a:r>
            <a:endParaRPr lang="pt-BR" sz="4000" b="1" strike="sngStrike" dirty="0">
              <a:solidFill>
                <a:schemeClr val="bg1"/>
              </a:solidFill>
            </a:endParaRPr>
          </a:p>
          <a:p>
            <a:pPr algn="ctr"/>
            <a:endParaRPr lang="pt-B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63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315869" y="997997"/>
            <a:ext cx="8604000" cy="540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1. TAXA DE ADMINISTRAÇÃO</a:t>
            </a:r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386535" y="260648"/>
            <a:ext cx="7233465" cy="534779"/>
          </a:xfrm>
        </p:spPr>
        <p:txBody>
          <a:bodyPr>
            <a:noAutofit/>
          </a:bodyPr>
          <a:lstStyle/>
          <a:p>
            <a:r>
              <a:rPr lang="pt-BR" sz="2400" dirty="0"/>
              <a:t>Remuneração de Divulgação Obrigatória nos Endereços Eletrônicos das Credenciadoras</a:t>
            </a:r>
          </a:p>
        </p:txBody>
      </p:sp>
      <p:sp>
        <p:nvSpPr>
          <p:cNvPr id="2" name="Retângulo 1"/>
          <p:cNvSpPr/>
          <p:nvPr/>
        </p:nvSpPr>
        <p:spPr>
          <a:xfrm>
            <a:off x="315870" y="1538790"/>
            <a:ext cx="860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pt-BR" sz="1200" b="1" dirty="0"/>
              <a:t>Fato Gerador: </a:t>
            </a:r>
            <a:r>
              <a:rPr lang="pt-BR" sz="1200" dirty="0"/>
              <a:t>Captura, roteamento, transmissão, processamento e, se aplicável, liquidação financeira das transações realizadas nos estabelecimentos mediante uso de  contas de pagamento.</a:t>
            </a:r>
          </a:p>
          <a:p>
            <a:pPr marL="174625" lvl="1" indent="-171450" algn="just">
              <a:buFont typeface="Arial" pitchFamily="34" charset="0"/>
              <a:buChar char="•"/>
              <a:tabLst>
                <a:tab pos="273050" algn="l"/>
              </a:tabLst>
            </a:pPr>
            <a:r>
              <a:rPr lang="pt-BR" sz="1200" b="1" dirty="0"/>
              <a:t>Cobrança: </a:t>
            </a:r>
            <a:r>
              <a:rPr lang="pt-BR" sz="1200" dirty="0"/>
              <a:t>Em condições a serem definidas por cada credenciadora.</a:t>
            </a:r>
          </a:p>
          <a:p>
            <a:pPr marL="174625" lvl="1" indent="-171450">
              <a:buFont typeface="Arial" pitchFamily="34" charset="0"/>
              <a:buChar char="•"/>
              <a:tabLst>
                <a:tab pos="273050" algn="l"/>
              </a:tabLst>
            </a:pPr>
            <a:r>
              <a:rPr lang="pt-BR" sz="1200" b="1" dirty="0"/>
              <a:t>Divulgação: </a:t>
            </a:r>
            <a:r>
              <a:rPr lang="pt-BR" sz="1200" dirty="0"/>
              <a:t>Da taxa máxima para os principais segmentos de mercado. Variável por produto e plano de pagamento (por exemplo: débito, crédito, voucher, pré-pago e parcelado com ou sem juros). Exemplo de layout: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435758"/>
              </p:ext>
            </p:extLst>
          </p:nvPr>
        </p:nvGraphicFramePr>
        <p:xfrm>
          <a:off x="791580" y="2933945"/>
          <a:ext cx="7740861" cy="246725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91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7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7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8475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bg1"/>
                          </a:solidFill>
                        </a:rPr>
                        <a:t>Taxa Máxima </a:t>
                      </a:r>
                      <a:r>
                        <a:rPr lang="pt-BR" sz="1400" dirty="0"/>
                        <a:t>Por Segmento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/>
                        <a:t>Débito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/>
                        <a:t>Crédito À Vista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Parcelado </a:t>
                      </a:r>
                    </a:p>
                    <a:p>
                      <a:pPr algn="ctr"/>
                      <a:r>
                        <a:rPr lang="pt-BR" sz="1400" dirty="0"/>
                        <a:t>2 a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Parcelado </a:t>
                      </a:r>
                    </a:p>
                    <a:p>
                      <a:pPr algn="ctr"/>
                      <a:r>
                        <a:rPr lang="pt-BR" sz="1400" dirty="0"/>
                        <a:t>7 ou Mais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59">
                <a:tc>
                  <a:txBody>
                    <a:bodyPr/>
                    <a:lstStyle/>
                    <a:p>
                      <a:r>
                        <a:rPr lang="pt-BR" sz="1400" dirty="0"/>
                        <a:t>Supermercado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59">
                <a:tc>
                  <a:txBody>
                    <a:bodyPr/>
                    <a:lstStyle/>
                    <a:p>
                      <a:r>
                        <a:rPr lang="pt-BR" sz="1400" dirty="0"/>
                        <a:t>Posto</a:t>
                      </a:r>
                      <a:r>
                        <a:rPr lang="pt-BR" sz="1400" baseline="0" dirty="0"/>
                        <a:t> de Gasolina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859">
                <a:tc>
                  <a:txBody>
                    <a:bodyPr/>
                    <a:lstStyle/>
                    <a:p>
                      <a:r>
                        <a:rPr lang="pt-BR" sz="1400" dirty="0"/>
                        <a:t>Farmácia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417">
                <a:tc>
                  <a:txBody>
                    <a:bodyPr/>
                    <a:lstStyle/>
                    <a:p>
                      <a:r>
                        <a:rPr lang="pt-BR" sz="1400" dirty="0"/>
                        <a:t>Vestuário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859">
                <a:tc>
                  <a:txBody>
                    <a:bodyPr/>
                    <a:lstStyle/>
                    <a:p>
                      <a:r>
                        <a:rPr lang="pt-BR" sz="1400" dirty="0"/>
                        <a:t>Restaurantes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859">
                <a:tc>
                  <a:txBody>
                    <a:bodyPr/>
                    <a:lstStyle/>
                    <a:p>
                      <a:r>
                        <a:rPr lang="pt-BR" sz="1400" dirty="0"/>
                        <a:t>Material de Construção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88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386535" y="143635"/>
            <a:ext cx="73358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Remuneração</a:t>
            </a:r>
            <a:r>
              <a:rPr lang="pt-BR" sz="2400" dirty="0">
                <a:solidFill>
                  <a:prstClr val="black"/>
                </a:solidFill>
              </a:rPr>
              <a:t> de Divulgação Obrigatória </a:t>
            </a:r>
            <a:r>
              <a:rPr lang="pt-BR" sz="2400" dirty="0"/>
              <a:t>nos Endereços Eletrônicos das Credenciadoras</a:t>
            </a:r>
          </a:p>
        </p:txBody>
      </p:sp>
      <p:sp>
        <p:nvSpPr>
          <p:cNvPr id="11" name="Espaço Reservado para Texto 10"/>
          <p:cNvSpPr>
            <a:spLocks noGrp="1"/>
          </p:cNvSpPr>
          <p:nvPr>
            <p:ph type="body" idx="1"/>
          </p:nvPr>
        </p:nvSpPr>
        <p:spPr>
          <a:xfrm>
            <a:off x="278181" y="3868234"/>
            <a:ext cx="8604000" cy="540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4. ALUGUEL DE EQUIPAMENTO 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72735" y="4338551"/>
            <a:ext cx="860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pt-BR" sz="1200" b="1" dirty="0"/>
              <a:t>Fato Gerador: </a:t>
            </a:r>
            <a:r>
              <a:rPr lang="pt-BR" sz="1200" dirty="0"/>
              <a:t>Manter à disposição o estabelecimento equipamento de qualquer natureza e softwares relacionados, de propriedade da Credenciadora, para a realização das transações e execução de outras funcionalidades atribuídas ao sistema da credenciadora 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pt-BR" sz="1200" b="1" dirty="0"/>
              <a:t>Cobrança: </a:t>
            </a:r>
            <a:r>
              <a:rPr lang="pt-BR" sz="1200" dirty="0"/>
              <a:t>Por terminal, a contar de sua disponibilização, e de acordo com demais condições (por exemplo: periodicidade) a serem definidas por cada credenciadora.</a:t>
            </a:r>
          </a:p>
        </p:txBody>
      </p:sp>
      <p:sp>
        <p:nvSpPr>
          <p:cNvPr id="13" name="Espaço Reservado para Texto 10"/>
          <p:cNvSpPr txBox="1">
            <a:spLocks/>
          </p:cNvSpPr>
          <p:nvPr/>
        </p:nvSpPr>
        <p:spPr>
          <a:xfrm>
            <a:off x="283493" y="5276579"/>
            <a:ext cx="8604000" cy="540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ctr"/>
            <a:endParaRPr lang="pt-BR" sz="1600" b="1" dirty="0">
              <a:solidFill>
                <a:schemeClr val="bg1"/>
              </a:solidFill>
            </a:endParaRPr>
          </a:p>
          <a:p>
            <a:pPr marL="177800" indent="-177800" algn="ctr"/>
            <a:r>
              <a:rPr lang="pt-BR" sz="1600" b="1" dirty="0">
                <a:solidFill>
                  <a:schemeClr val="bg1"/>
                </a:solidFill>
              </a:rPr>
              <a:t>5. TARIFA DE CONECTIVIDADE</a:t>
            </a:r>
          </a:p>
          <a:p>
            <a:pPr algn="ct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263848" y="5769260"/>
            <a:ext cx="860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pt-BR" sz="1200" b="1" dirty="0"/>
              <a:t>Fato Gerador: </a:t>
            </a:r>
            <a:r>
              <a:rPr lang="pt-BR" sz="1200" dirty="0"/>
              <a:t>Disponibilização de conexão entre o conjunto de equipamentos de captura de propriedade do estabelecimento ou de terceiro, integrantes de seu sistema de automação comercial, com o sistema da credenciadora.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pt-BR" sz="1200" b="1" dirty="0"/>
              <a:t>Cobrança: </a:t>
            </a:r>
            <a:r>
              <a:rPr lang="pt-BR" sz="1200" dirty="0"/>
              <a:t>Por conexão e de acordo com demais condições (por exemplo: periodicidade) a serem definidas por cada credenciadora. 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251519" y="998730"/>
            <a:ext cx="8604000" cy="540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2. TARIFA DE ADESÃO</a:t>
            </a:r>
            <a:endParaRPr lang="pt-BR" sz="4000" b="1" strike="sngStrike" dirty="0">
              <a:solidFill>
                <a:schemeClr val="bg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251519" y="1496171"/>
            <a:ext cx="860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pt-BR" sz="1200" b="1" dirty="0"/>
              <a:t>Fato Gerador: </a:t>
            </a:r>
            <a:r>
              <a:rPr lang="pt-BR" sz="1200" dirty="0"/>
              <a:t>Habilitação do estabelecimento para aceitação de contas de pagamento vinculadas a arranjos de pagamento de instituidoras com as quais a credenciadora mantenha contrato de afiliação, mediante a adoção das medidas necessárias para possibilitar ao estabelecimento a realização de transações e execução de outras funcionalidades do sistema da credenciadora, dentre elas, a entrega, instalação e primeira configuração do equipamento disponibilizado pela credenciadora. </a:t>
            </a:r>
          </a:p>
          <a:p>
            <a:pPr marL="174625" lvl="1" indent="-171450">
              <a:buFont typeface="Arial" pitchFamily="34" charset="0"/>
              <a:buChar char="•"/>
              <a:tabLst>
                <a:tab pos="273050" algn="l"/>
              </a:tabLst>
            </a:pPr>
            <a:r>
              <a:rPr lang="pt-BR" sz="1200" b="1" dirty="0"/>
              <a:t>Cobrança: </a:t>
            </a:r>
            <a:r>
              <a:rPr lang="pt-BR" sz="1200" dirty="0"/>
              <a:t>Por habilitação, em condições a serem definidas por cada credenciadora.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272735" y="2665117"/>
            <a:ext cx="8604000" cy="540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3. TARIFA DE DISPONIBILIZAÇÃO DE EXTRATOS ADICIONAIS OU ESPECIAIS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251519" y="3194360"/>
            <a:ext cx="860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pt-BR" sz="1200" b="1" dirty="0"/>
              <a:t>Fato Gerador: </a:t>
            </a:r>
            <a:r>
              <a:rPr lang="pt-BR" sz="1200" dirty="0"/>
              <a:t>Disponibilização ao estabelecimento de extrato, seja em papel, arquivo eletrônico ou outro meio, adicionalmente ao que é já disponibilizado sem custo via portal de serviços da credenciadora.</a:t>
            </a:r>
          </a:p>
          <a:p>
            <a:pPr marL="171450" lvl="1" indent="-171450" algn="just">
              <a:buFont typeface="Arial" pitchFamily="34" charset="0"/>
              <a:buChar char="•"/>
            </a:pPr>
            <a:r>
              <a:rPr lang="pt-BR" sz="1200" b="1" dirty="0"/>
              <a:t>Cobrança: </a:t>
            </a:r>
            <a:r>
              <a:rPr lang="pt-BR" sz="1200" dirty="0"/>
              <a:t>Por disponibilização e de acordo com demais condições a serem definidas por cada credenciadora.</a:t>
            </a:r>
          </a:p>
        </p:txBody>
      </p:sp>
    </p:spTree>
    <p:extLst>
      <p:ext uri="{BB962C8B-B14F-4D97-AF65-F5344CB8AC3E}">
        <p14:creationId xmlns:p14="http://schemas.microsoft.com/office/powerpoint/2010/main" val="3352488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1519" y="1043735"/>
            <a:ext cx="8550951" cy="1575175"/>
          </a:xfrm>
        </p:spPr>
        <p:txBody>
          <a:bodyPr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pt-BR" sz="1200" b="1" dirty="0">
                <a:solidFill>
                  <a:schemeClr val="tx1"/>
                </a:solidFill>
              </a:rPr>
              <a:t>Fato Gerador: </a:t>
            </a:r>
            <a:r>
              <a:rPr lang="pt-BR" sz="1200" dirty="0">
                <a:solidFill>
                  <a:schemeClr val="tx1"/>
                </a:solidFill>
              </a:rPr>
              <a:t>Coleta, pesquisa em serviços de proteção ao crédito e base de dados, registro e confirmação de informações cadastrais do estabelecimento, necessárias para o início do seu relacionamento com a credenciadora.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pt-BR" sz="1200" b="1" dirty="0">
                <a:solidFill>
                  <a:schemeClr val="tx1"/>
                </a:solidFill>
              </a:rPr>
              <a:t>Cobrança: </a:t>
            </a:r>
            <a:r>
              <a:rPr lang="pt-BR" sz="1200" dirty="0">
                <a:solidFill>
                  <a:schemeClr val="tx1"/>
                </a:solidFill>
              </a:rPr>
              <a:t>Por cadastro novo e de acordo com as demais condições a serem definidas por cada credenciadora.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57200" y="188640"/>
            <a:ext cx="72201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Remuneração de Divulgação Obrigatória nos Endereços Eletrônicos das Credenciadoras</a:t>
            </a:r>
          </a:p>
          <a:p>
            <a:endParaRPr lang="pt-BR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251519" y="998730"/>
            <a:ext cx="8604000" cy="5400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6. TARIFA DE CADASTRO</a:t>
            </a:r>
            <a:endParaRPr lang="pt-BR" sz="4000" b="1" strike="sngStrik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92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86535" y="260648"/>
            <a:ext cx="7233465" cy="534779"/>
          </a:xfrm>
        </p:spPr>
        <p:txBody>
          <a:bodyPr>
            <a:noAutofit/>
          </a:bodyPr>
          <a:lstStyle/>
          <a:p>
            <a:r>
              <a:rPr lang="pt-BR" sz="2400" dirty="0"/>
              <a:t>Remuneração de Divulgação Não Obrigatória nos Endereços Eletrônicos das Credenciadoras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72833"/>
              </p:ext>
            </p:extLst>
          </p:nvPr>
        </p:nvGraphicFramePr>
        <p:xfrm>
          <a:off x="71500" y="1313765"/>
          <a:ext cx="8820979" cy="52668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9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1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12">
                <a:tc>
                  <a:txBody>
                    <a:bodyPr/>
                    <a:lstStyle/>
                    <a:p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Tipo</a:t>
                      </a:r>
                      <a:r>
                        <a:rPr lang="pt-BR" sz="1600" baseline="0" dirty="0">
                          <a:solidFill>
                            <a:schemeClr val="tx1"/>
                          </a:solidFill>
                        </a:rPr>
                        <a:t> de Serviço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Exemplos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51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SERVIÇOS DE USO ESPECIAL, EXCEPCIONAL, SEGMENTADO OU CUSTOMIZADOS</a:t>
                      </a:r>
                      <a:endParaRPr lang="pt-BR" sz="1400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200" u="sng" dirty="0">
                          <a:solidFill>
                            <a:schemeClr val="tx1"/>
                          </a:solidFill>
                        </a:rPr>
                        <a:t>Serviços  de segurança </a:t>
                      </a:r>
                      <a:r>
                        <a:rPr lang="pt-BR" sz="1200" u="none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pt-BR" sz="1200" u="none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Por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 exemplo: Certificação PCI, Autenticação MPI, 3DSecure, Tokenização, AVS – verificação de Endereço junto ao Emissor.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200" u="sng" baseline="0" dirty="0">
                          <a:solidFill>
                            <a:schemeClr val="tx1"/>
                          </a:solidFill>
                        </a:rPr>
                        <a:t>Serviços de suporte operacional - 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Habilitação e uso de ferramentas de conciliação e BackOffice. </a:t>
                      </a:r>
                      <a:r>
                        <a:rPr lang="pt-BR" sz="1200" u="sng" baseline="0" dirty="0">
                          <a:solidFill>
                            <a:schemeClr val="tx1"/>
                          </a:solidFill>
                        </a:rPr>
                        <a:t>Serviços de logística diferenciada </a:t>
                      </a:r>
                      <a:r>
                        <a:rPr lang="pt-BR" sz="1200" u="none" baseline="0" dirty="0">
                          <a:solidFill>
                            <a:schemeClr val="tx1"/>
                          </a:solidFill>
                        </a:rPr>
                        <a:t>- C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ontratação de níveis de serviços especiais, diferentes da oferta básica do mercado (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Por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 exemplo: manutenção de equipamento em 1 hora).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200" u="sng" baseline="0" dirty="0">
                          <a:solidFill>
                            <a:schemeClr val="tx1"/>
                          </a:solidFill>
                        </a:rPr>
                        <a:t>Serviços de Merchandising customizado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t-BR" sz="1200" strike="noStrike" baseline="0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rodução e entrega de peças especiais e/ou customizadas de sinalização e merchandising.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200" u="sng" baseline="0" dirty="0">
                          <a:solidFill>
                            <a:schemeClr val="tx1"/>
                          </a:solidFill>
                        </a:rPr>
                        <a:t>Disponibilização de links de comunicação  - </a:t>
                      </a:r>
                      <a:r>
                        <a:rPr lang="pt-BR" sz="1200" strike="noStrike" baseline="0" dirty="0">
                          <a:solidFill>
                            <a:schemeClr val="tx1"/>
                          </a:solidFill>
                        </a:rPr>
                        <a:t>Disponibilização de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 link de internet / dedicado / contingencial entre os servidores do estabelecimento e os da credenciadora, com suporte técnico e customização junto a operadoras de telefonia / rede.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200" u="sng" baseline="0" dirty="0">
                          <a:solidFill>
                            <a:schemeClr val="tx1"/>
                          </a:solidFill>
                        </a:rPr>
                        <a:t>Serviços especiais para facilitadoras de pagamento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Por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 exemplo: habilitação e uso de Dynamic DBA / Soft Descriptor, Processo </a:t>
                      </a:r>
                      <a:r>
                        <a:rPr lang="pt-BR" sz="1200" strike="noStrike" baseline="0" dirty="0">
                          <a:solidFill>
                            <a:schemeClr val="tx1"/>
                          </a:solidFill>
                        </a:rPr>
                        <a:t>de cadastramento 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e manutenção de facilitadores junto a bandeiras. </a:t>
                      </a:r>
                      <a:endParaRPr lang="pt-BR" sz="1200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6415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</a:rPr>
                        <a:t>SERVIÇOS DE VALOR AGREGADO</a:t>
                      </a:r>
                      <a:endParaRPr lang="pt-BR" sz="1400" strike="sng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200" u="sng" baseline="0" dirty="0">
                          <a:solidFill>
                            <a:schemeClr val="tx1"/>
                          </a:solidFill>
                        </a:rPr>
                        <a:t>Serviços e fidelidade - </a:t>
                      </a:r>
                      <a:r>
                        <a:rPr lang="pt-BR" sz="1200" u="none" baseline="0" dirty="0">
                          <a:solidFill>
                            <a:schemeClr val="tx1"/>
                          </a:solidFill>
                        </a:rPr>
                        <a:t> Plataforma 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da credenciadora para resgate e pontuação em programas de fidelidade </a:t>
                      </a:r>
                      <a:r>
                        <a:rPr lang="pt-BR" sz="1200" u="sng" baseline="0" dirty="0">
                          <a:solidFill>
                            <a:schemeClr val="tx1"/>
                          </a:solidFill>
                        </a:rPr>
                        <a:t>Serviços de oferta de serviços de terceiros </a:t>
                      </a:r>
                      <a:r>
                        <a:rPr lang="pt-BR" sz="1200" strike="noStrike" baseline="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Por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 exemplo: </a:t>
                      </a:r>
                      <a:r>
                        <a:rPr lang="pt-BR" sz="1200" strike="noStrike" baseline="0" dirty="0">
                          <a:solidFill>
                            <a:schemeClr val="tx1"/>
                          </a:solidFill>
                        </a:rPr>
                        <a:t>recarga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 de celular, consulta de cheque ou CPF.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200" u="sng" baseline="0" dirty="0">
                          <a:solidFill>
                            <a:schemeClr val="tx1"/>
                          </a:solidFill>
                        </a:rPr>
                        <a:t>Serviços de inteligência de mercado -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</a:rPr>
                        <a:t>Por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</a:rPr>
                        <a:t> exemplo: oferta de informações, pesquisas e estudos sobre meios de pagamento ou sobre desempenho de segmentos de mercado.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71500" y="998730"/>
            <a:ext cx="8730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Elenco exemplificativo de demais serviços sujeitos à cobrança de Remuneração</a:t>
            </a:r>
          </a:p>
        </p:txBody>
      </p:sp>
    </p:spTree>
    <p:extLst>
      <p:ext uri="{BB962C8B-B14F-4D97-AF65-F5344CB8AC3E}">
        <p14:creationId xmlns:p14="http://schemas.microsoft.com/office/powerpoint/2010/main" val="971905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FFFF"/>
      </a:accent1>
      <a:accent2>
        <a:srgbClr val="FFFFFF"/>
      </a:accent2>
      <a:accent3>
        <a:srgbClr val="00B050"/>
      </a:accent3>
      <a:accent4>
        <a:srgbClr val="00B050"/>
      </a:accent4>
      <a:accent5>
        <a:srgbClr val="00B050"/>
      </a:accent5>
      <a:accent6>
        <a:srgbClr val="00B050"/>
      </a:accent6>
      <a:hlink>
        <a:srgbClr val="00B050"/>
      </a:hlink>
      <a:folHlink>
        <a:srgbClr val="00B05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16628</TotalTime>
  <Words>918</Words>
  <Application>Microsoft Office PowerPoint</Application>
  <PresentationFormat>Apresentação na tela 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do Office</vt:lpstr>
      <vt:lpstr>Remuneração de Credenciadoras para Estabelecimentos Comerciais</vt:lpstr>
      <vt:lpstr>Autorregulação ABECS – Remuneração dos Serviços das Credenciadoras Inciso I, Art.18, da Circular 3681/13 - BACEN </vt:lpstr>
      <vt:lpstr>Remuneração de Divulgação Obrigatória nos Endereços Eletrônicos das Credenciadoras</vt:lpstr>
      <vt:lpstr>Remuneração de Divulgação Obrigatória nos Endereços Eletrônicos das Credenciadoras</vt:lpstr>
      <vt:lpstr>Apresentação do PowerPoint</vt:lpstr>
      <vt:lpstr>Apresentação do PowerPoint</vt:lpstr>
      <vt:lpstr>Remuneração de Divulgação Não Obrigatória nos Endereços Eletrônicos das Credenciadoras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Gretha</dc:creator>
  <cp:lastModifiedBy>Danusa Antonio - Abecs</cp:lastModifiedBy>
  <cp:revision>267</cp:revision>
  <cp:lastPrinted>2016-03-10T18:34:18Z</cp:lastPrinted>
  <dcterms:created xsi:type="dcterms:W3CDTF">2011-05-31T13:25:05Z</dcterms:created>
  <dcterms:modified xsi:type="dcterms:W3CDTF">2023-02-14T14:28:33Z</dcterms:modified>
</cp:coreProperties>
</file>