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8"/>
  </p:notesMasterIdLst>
  <p:sldIdLst>
    <p:sldId id="408" r:id="rId2"/>
    <p:sldId id="409" r:id="rId3"/>
    <p:sldId id="410" r:id="rId4"/>
    <p:sldId id="411" r:id="rId5"/>
    <p:sldId id="412" r:id="rId6"/>
    <p:sldId id="413" r:id="rId7"/>
    <p:sldId id="414" r:id="rId8"/>
    <p:sldId id="338" r:id="rId9"/>
    <p:sldId id="368" r:id="rId10"/>
    <p:sldId id="352" r:id="rId11"/>
    <p:sldId id="401" r:id="rId12"/>
    <p:sldId id="339" r:id="rId13"/>
    <p:sldId id="351" r:id="rId14"/>
    <p:sldId id="369" r:id="rId15"/>
    <p:sldId id="342" r:id="rId16"/>
    <p:sldId id="343" r:id="rId17"/>
    <p:sldId id="377" r:id="rId18"/>
    <p:sldId id="378" r:id="rId19"/>
    <p:sldId id="379" r:id="rId20"/>
    <p:sldId id="380" r:id="rId21"/>
    <p:sldId id="381" r:id="rId22"/>
    <p:sldId id="382" r:id="rId23"/>
    <p:sldId id="371" r:id="rId24"/>
    <p:sldId id="372" r:id="rId25"/>
    <p:sldId id="360" r:id="rId26"/>
    <p:sldId id="361" r:id="rId27"/>
    <p:sldId id="357" r:id="rId28"/>
    <p:sldId id="366" r:id="rId29"/>
    <p:sldId id="358" r:id="rId30"/>
    <p:sldId id="359" r:id="rId31"/>
    <p:sldId id="356" r:id="rId32"/>
    <p:sldId id="370" r:id="rId33"/>
    <p:sldId id="388" r:id="rId34"/>
    <p:sldId id="393" r:id="rId35"/>
    <p:sldId id="400" r:id="rId36"/>
    <p:sldId id="402" r:id="rId3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4FCDE"/>
    <a:srgbClr val="FDCD03"/>
    <a:srgbClr val="05FB1C"/>
    <a:srgbClr val="F3900D"/>
    <a:srgbClr val="339933"/>
    <a:srgbClr val="5677A8"/>
    <a:srgbClr val="006666"/>
    <a:srgbClr val="2A8F9A"/>
    <a:srgbClr val="0585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Estilo Claro 3 - Ênfas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Estilo Claro 3 - Ênfas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3296810-A885-4BE3-A3E7-6D5BEEA58F35}" styleName="Estilo Médio 2 - Ênfas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651" autoAdjust="0"/>
  </p:normalViewPr>
  <p:slideViewPr>
    <p:cSldViewPr>
      <p:cViewPr>
        <p:scale>
          <a:sx n="90" d="100"/>
          <a:sy n="90" d="100"/>
        </p:scale>
        <p:origin x="-684" y="-72"/>
      </p:cViewPr>
      <p:guideLst>
        <p:guide orient="horz" pos="2160"/>
        <p:guide pos="2880"/>
      </p:guideLst>
    </p:cSldViewPr>
  </p:slid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70C21D-F866-4FDE-AB94-328AF7091228}" type="doc">
      <dgm:prSet loTypeId="urn:microsoft.com/office/officeart/2005/8/layout/hProcess9" loCatId="process" qsTypeId="urn:microsoft.com/office/officeart/2005/8/quickstyle/simple1" qsCatId="simple" csTypeId="urn:microsoft.com/office/officeart/2005/8/colors/accent4_1" csCatId="accent4" phldr="1"/>
      <dgm:spPr/>
    </dgm:pt>
    <dgm:pt modelId="{DA8C749E-535D-4C4B-A9F4-A6098AC8E49E}">
      <dgm:prSet phldrT="[Texto]"/>
      <dgm:spPr/>
      <dgm:t>
        <a:bodyPr/>
        <a:lstStyle/>
        <a:p>
          <a:r>
            <a:rPr lang="pt-BR" b="1" dirty="0" smtClean="0"/>
            <a:t>Mapeamento </a:t>
          </a:r>
          <a:r>
            <a:rPr lang="pt-BR" b="0" dirty="0" smtClean="0"/>
            <a:t>junto a todas as credenciadoras</a:t>
          </a:r>
          <a:endParaRPr lang="pt-BR" b="0" dirty="0"/>
        </a:p>
      </dgm:t>
    </dgm:pt>
    <dgm:pt modelId="{0E0759BF-0FE3-49B6-A566-9E094B15AD76}" type="parTrans" cxnId="{06249C5F-BE45-4AC1-9CD2-E0E67A2D8565}">
      <dgm:prSet/>
      <dgm:spPr/>
      <dgm:t>
        <a:bodyPr/>
        <a:lstStyle/>
        <a:p>
          <a:endParaRPr lang="pt-BR"/>
        </a:p>
      </dgm:t>
    </dgm:pt>
    <dgm:pt modelId="{D60E82F7-E690-4F59-A295-B0E0ABB51E11}" type="sibTrans" cxnId="{06249C5F-BE45-4AC1-9CD2-E0E67A2D8565}">
      <dgm:prSet/>
      <dgm:spPr/>
      <dgm:t>
        <a:bodyPr/>
        <a:lstStyle/>
        <a:p>
          <a:endParaRPr lang="pt-BR"/>
        </a:p>
      </dgm:t>
    </dgm:pt>
    <dgm:pt modelId="{25918417-C326-4833-833D-1A494E0448D7}">
      <dgm:prSet/>
      <dgm:spPr/>
      <dgm:t>
        <a:bodyPr/>
        <a:lstStyle/>
        <a:p>
          <a:r>
            <a:rPr lang="pt-BR" b="1" dirty="0" smtClean="0"/>
            <a:t>Categorização e agrupamento</a:t>
          </a:r>
          <a:r>
            <a:rPr lang="pt-BR" dirty="0" smtClean="0"/>
            <a:t> </a:t>
          </a:r>
          <a:endParaRPr lang="pt-BR" dirty="0"/>
        </a:p>
      </dgm:t>
    </dgm:pt>
    <dgm:pt modelId="{690BD97E-1BE3-431A-9D5F-DA0D692DA25A}" type="parTrans" cxnId="{08AF3E48-D21E-442D-838E-22A22E882476}">
      <dgm:prSet/>
      <dgm:spPr/>
      <dgm:t>
        <a:bodyPr/>
        <a:lstStyle/>
        <a:p>
          <a:endParaRPr lang="pt-BR"/>
        </a:p>
      </dgm:t>
    </dgm:pt>
    <dgm:pt modelId="{EED77249-8BBE-4207-972F-F21F14D86631}" type="sibTrans" cxnId="{08AF3E48-D21E-442D-838E-22A22E882476}">
      <dgm:prSet/>
      <dgm:spPr/>
      <dgm:t>
        <a:bodyPr/>
        <a:lstStyle/>
        <a:p>
          <a:endParaRPr lang="pt-BR"/>
        </a:p>
      </dgm:t>
    </dgm:pt>
    <dgm:pt modelId="{D921B275-7AF7-4A0B-839E-057B6DF64A00}">
      <dgm:prSet/>
      <dgm:spPr/>
      <dgm:t>
        <a:bodyPr/>
        <a:lstStyle/>
        <a:p>
          <a:r>
            <a:rPr lang="pt-BR" b="1" dirty="0" smtClean="0"/>
            <a:t>Padronização </a:t>
          </a:r>
          <a:r>
            <a:rPr lang="pt-BR" dirty="0" smtClean="0"/>
            <a:t> da nomenclatura, descrição e modelo de divulgação </a:t>
          </a:r>
        </a:p>
      </dgm:t>
    </dgm:pt>
    <dgm:pt modelId="{845D058E-A2C7-4C0F-9256-9FE07BB98AD1}" type="parTrans" cxnId="{028329D6-3C03-4027-B4A2-654AD2CE5921}">
      <dgm:prSet/>
      <dgm:spPr/>
      <dgm:t>
        <a:bodyPr/>
        <a:lstStyle/>
        <a:p>
          <a:endParaRPr lang="pt-BR"/>
        </a:p>
      </dgm:t>
    </dgm:pt>
    <dgm:pt modelId="{0CD9A1C7-15D7-4131-946C-224916DE46DB}" type="sibTrans" cxnId="{028329D6-3C03-4027-B4A2-654AD2CE5921}">
      <dgm:prSet/>
      <dgm:spPr/>
      <dgm:t>
        <a:bodyPr/>
        <a:lstStyle/>
        <a:p>
          <a:endParaRPr lang="pt-BR"/>
        </a:p>
      </dgm:t>
    </dgm:pt>
    <dgm:pt modelId="{4A445FD2-45C4-4FF6-849C-E2F5CD7D766C}">
      <dgm:prSet/>
      <dgm:spPr/>
      <dgm:t>
        <a:bodyPr/>
        <a:lstStyle/>
        <a:p>
          <a:r>
            <a:rPr lang="pt-BR" b="1" dirty="0" smtClean="0"/>
            <a:t>Alinhamento Final com BACEN</a:t>
          </a:r>
          <a:endParaRPr lang="pt-BR" dirty="0" smtClean="0"/>
        </a:p>
      </dgm:t>
    </dgm:pt>
    <dgm:pt modelId="{2C979B53-0271-4896-A57B-A2FA035A8B25}" type="parTrans" cxnId="{764EE535-0252-40E3-BBCC-68210EB5433F}">
      <dgm:prSet/>
      <dgm:spPr/>
      <dgm:t>
        <a:bodyPr/>
        <a:lstStyle/>
        <a:p>
          <a:endParaRPr lang="pt-BR"/>
        </a:p>
      </dgm:t>
    </dgm:pt>
    <dgm:pt modelId="{E9BC6D80-594F-4444-9825-A983519F884B}" type="sibTrans" cxnId="{764EE535-0252-40E3-BBCC-68210EB5433F}">
      <dgm:prSet/>
      <dgm:spPr/>
      <dgm:t>
        <a:bodyPr/>
        <a:lstStyle/>
        <a:p>
          <a:endParaRPr lang="pt-BR"/>
        </a:p>
      </dgm:t>
    </dgm:pt>
    <dgm:pt modelId="{D2D976C1-50D6-4755-84F9-4C196070D169}">
      <dgm:prSet/>
      <dgm:spPr/>
      <dgm:t>
        <a:bodyPr/>
        <a:lstStyle/>
        <a:p>
          <a:r>
            <a:rPr lang="pt-BR" b="1" dirty="0" smtClean="0"/>
            <a:t>Publicação da recomendação formal (Normativa ABECS) </a:t>
          </a:r>
        </a:p>
      </dgm:t>
    </dgm:pt>
    <dgm:pt modelId="{6DD3EB63-94B8-4270-BE72-3F5825721F1B}" type="parTrans" cxnId="{5A1FF5AB-1D15-4D4A-A088-1A3F16C4E692}">
      <dgm:prSet/>
      <dgm:spPr/>
      <dgm:t>
        <a:bodyPr/>
        <a:lstStyle/>
        <a:p>
          <a:endParaRPr lang="pt-BR"/>
        </a:p>
      </dgm:t>
    </dgm:pt>
    <dgm:pt modelId="{14784F15-DE82-41BF-8B3E-A6AE4BBAF62E}" type="sibTrans" cxnId="{5A1FF5AB-1D15-4D4A-A088-1A3F16C4E692}">
      <dgm:prSet/>
      <dgm:spPr/>
      <dgm:t>
        <a:bodyPr/>
        <a:lstStyle/>
        <a:p>
          <a:endParaRPr lang="pt-BR"/>
        </a:p>
      </dgm:t>
    </dgm:pt>
    <dgm:pt modelId="{F17B35CB-D867-4C9D-A25E-B76349224716}">
      <dgm:prSet/>
      <dgm:spPr/>
      <dgm:t>
        <a:bodyPr/>
        <a:lstStyle/>
        <a:p>
          <a:r>
            <a:rPr lang="pt-BR" b="1" dirty="0" smtClean="0"/>
            <a:t>Equalização do uso e publicação</a:t>
          </a:r>
          <a:r>
            <a:rPr lang="pt-BR" dirty="0" smtClean="0"/>
            <a:t> pelas Credenciadoras</a:t>
          </a:r>
          <a:endParaRPr lang="pt-BR" dirty="0"/>
        </a:p>
      </dgm:t>
    </dgm:pt>
    <dgm:pt modelId="{49507680-88FD-4E68-95EE-346C528C191B}" type="parTrans" cxnId="{550B6133-362B-4DCC-A404-623FE15ED656}">
      <dgm:prSet/>
      <dgm:spPr/>
      <dgm:t>
        <a:bodyPr/>
        <a:lstStyle/>
        <a:p>
          <a:endParaRPr lang="pt-BR"/>
        </a:p>
      </dgm:t>
    </dgm:pt>
    <dgm:pt modelId="{E85E9462-B809-44CE-A36F-2DF92797CE27}" type="sibTrans" cxnId="{550B6133-362B-4DCC-A404-623FE15ED656}">
      <dgm:prSet/>
      <dgm:spPr/>
      <dgm:t>
        <a:bodyPr/>
        <a:lstStyle/>
        <a:p>
          <a:endParaRPr lang="pt-BR"/>
        </a:p>
      </dgm:t>
    </dgm:pt>
    <dgm:pt modelId="{0AB000BE-9785-4420-BF3C-8E50E0D2BD5A}" type="pres">
      <dgm:prSet presAssocID="{BD70C21D-F866-4FDE-AB94-328AF7091228}" presName="CompostProcess" presStyleCnt="0">
        <dgm:presLayoutVars>
          <dgm:dir/>
          <dgm:resizeHandles val="exact"/>
        </dgm:presLayoutVars>
      </dgm:prSet>
      <dgm:spPr/>
    </dgm:pt>
    <dgm:pt modelId="{C10553E6-E69A-4799-9053-036FBFBCDF4A}" type="pres">
      <dgm:prSet presAssocID="{BD70C21D-F866-4FDE-AB94-328AF7091228}" presName="arrow" presStyleLbl="bgShp" presStyleIdx="0" presStyleCnt="1" custScaleX="108410"/>
      <dgm:spPr>
        <a:solidFill>
          <a:schemeClr val="accent4"/>
        </a:solidFill>
      </dgm:spPr>
    </dgm:pt>
    <dgm:pt modelId="{B60F7EDF-6927-4B57-93D8-7D44542BF050}" type="pres">
      <dgm:prSet presAssocID="{BD70C21D-F866-4FDE-AB94-328AF7091228}" presName="linearProcess" presStyleCnt="0"/>
      <dgm:spPr/>
    </dgm:pt>
    <dgm:pt modelId="{67D4B5AA-B11A-457B-9ED3-BAD62240F547}" type="pres">
      <dgm:prSet presAssocID="{DA8C749E-535D-4C4B-A9F4-A6098AC8E49E}" presName="textNode" presStyleLbl="node1" presStyleIdx="0" presStyleCnt="6">
        <dgm:presLayoutVars>
          <dgm:bulletEnabled val="1"/>
        </dgm:presLayoutVars>
      </dgm:prSet>
      <dgm:spPr/>
      <dgm:t>
        <a:bodyPr/>
        <a:lstStyle/>
        <a:p>
          <a:endParaRPr lang="pt-BR"/>
        </a:p>
      </dgm:t>
    </dgm:pt>
    <dgm:pt modelId="{98970669-FDEA-4058-85F7-37879FC13DB1}" type="pres">
      <dgm:prSet presAssocID="{D60E82F7-E690-4F59-A295-B0E0ABB51E11}" presName="sibTrans" presStyleCnt="0"/>
      <dgm:spPr/>
    </dgm:pt>
    <dgm:pt modelId="{B4EA558A-4807-4E20-8987-779D2E6E7C86}" type="pres">
      <dgm:prSet presAssocID="{25918417-C326-4833-833D-1A494E0448D7}" presName="textNode" presStyleLbl="node1" presStyleIdx="1" presStyleCnt="6">
        <dgm:presLayoutVars>
          <dgm:bulletEnabled val="1"/>
        </dgm:presLayoutVars>
      </dgm:prSet>
      <dgm:spPr/>
      <dgm:t>
        <a:bodyPr/>
        <a:lstStyle/>
        <a:p>
          <a:endParaRPr lang="pt-BR"/>
        </a:p>
      </dgm:t>
    </dgm:pt>
    <dgm:pt modelId="{9CDE9389-B2EF-4C82-BADD-056843930ECE}" type="pres">
      <dgm:prSet presAssocID="{EED77249-8BBE-4207-972F-F21F14D86631}" presName="sibTrans" presStyleCnt="0"/>
      <dgm:spPr/>
    </dgm:pt>
    <dgm:pt modelId="{C96474FA-E1CB-4632-A6C2-5369DF89A8FE}" type="pres">
      <dgm:prSet presAssocID="{D921B275-7AF7-4A0B-839E-057B6DF64A00}" presName="textNode" presStyleLbl="node1" presStyleIdx="2" presStyleCnt="6">
        <dgm:presLayoutVars>
          <dgm:bulletEnabled val="1"/>
        </dgm:presLayoutVars>
      </dgm:prSet>
      <dgm:spPr/>
      <dgm:t>
        <a:bodyPr/>
        <a:lstStyle/>
        <a:p>
          <a:endParaRPr lang="pt-BR"/>
        </a:p>
      </dgm:t>
    </dgm:pt>
    <dgm:pt modelId="{4ECF8DF9-636C-4B9D-8FBC-D87259645D7B}" type="pres">
      <dgm:prSet presAssocID="{0CD9A1C7-15D7-4131-946C-224916DE46DB}" presName="sibTrans" presStyleCnt="0"/>
      <dgm:spPr/>
    </dgm:pt>
    <dgm:pt modelId="{F207FDF3-F4D2-4685-973C-6D89D2D39ABE}" type="pres">
      <dgm:prSet presAssocID="{4A445FD2-45C4-4FF6-849C-E2F5CD7D766C}" presName="textNode" presStyleLbl="node1" presStyleIdx="3" presStyleCnt="6">
        <dgm:presLayoutVars>
          <dgm:bulletEnabled val="1"/>
        </dgm:presLayoutVars>
      </dgm:prSet>
      <dgm:spPr/>
      <dgm:t>
        <a:bodyPr/>
        <a:lstStyle/>
        <a:p>
          <a:endParaRPr lang="pt-BR"/>
        </a:p>
      </dgm:t>
    </dgm:pt>
    <dgm:pt modelId="{AE989B82-36AC-4AE8-8D81-BF6D73FCEB3E}" type="pres">
      <dgm:prSet presAssocID="{E9BC6D80-594F-4444-9825-A983519F884B}" presName="sibTrans" presStyleCnt="0"/>
      <dgm:spPr/>
    </dgm:pt>
    <dgm:pt modelId="{B9DA91A6-A639-4427-AB2A-7BDC112D47C7}" type="pres">
      <dgm:prSet presAssocID="{D2D976C1-50D6-4755-84F9-4C196070D169}" presName="textNode" presStyleLbl="node1" presStyleIdx="4" presStyleCnt="6">
        <dgm:presLayoutVars>
          <dgm:bulletEnabled val="1"/>
        </dgm:presLayoutVars>
      </dgm:prSet>
      <dgm:spPr/>
      <dgm:t>
        <a:bodyPr/>
        <a:lstStyle/>
        <a:p>
          <a:endParaRPr lang="pt-BR"/>
        </a:p>
      </dgm:t>
    </dgm:pt>
    <dgm:pt modelId="{6859C549-99AD-4151-A5F7-7198C6C06C14}" type="pres">
      <dgm:prSet presAssocID="{14784F15-DE82-41BF-8B3E-A6AE4BBAF62E}" presName="sibTrans" presStyleCnt="0"/>
      <dgm:spPr/>
    </dgm:pt>
    <dgm:pt modelId="{1CB25AAF-94D3-4ED0-86A3-B957736F5298}" type="pres">
      <dgm:prSet presAssocID="{F17B35CB-D867-4C9D-A25E-B76349224716}" presName="textNode" presStyleLbl="node1" presStyleIdx="5" presStyleCnt="6">
        <dgm:presLayoutVars>
          <dgm:bulletEnabled val="1"/>
        </dgm:presLayoutVars>
      </dgm:prSet>
      <dgm:spPr/>
      <dgm:t>
        <a:bodyPr/>
        <a:lstStyle/>
        <a:p>
          <a:endParaRPr lang="pt-BR"/>
        </a:p>
      </dgm:t>
    </dgm:pt>
  </dgm:ptLst>
  <dgm:cxnLst>
    <dgm:cxn modelId="{824D0FA1-3EA2-4B1B-B1E0-D73428401839}" type="presOf" srcId="{DA8C749E-535D-4C4B-A9F4-A6098AC8E49E}" destId="{67D4B5AA-B11A-457B-9ED3-BAD62240F547}" srcOrd="0" destOrd="0" presId="urn:microsoft.com/office/officeart/2005/8/layout/hProcess9"/>
    <dgm:cxn modelId="{6630C370-F755-4B31-ADA2-803C10AD4EF8}" type="presOf" srcId="{D2D976C1-50D6-4755-84F9-4C196070D169}" destId="{B9DA91A6-A639-4427-AB2A-7BDC112D47C7}" srcOrd="0" destOrd="0" presId="urn:microsoft.com/office/officeart/2005/8/layout/hProcess9"/>
    <dgm:cxn modelId="{3693B21E-D857-4E23-91E3-7BF0D8B8FA8C}" type="presOf" srcId="{D921B275-7AF7-4A0B-839E-057B6DF64A00}" destId="{C96474FA-E1CB-4632-A6C2-5369DF89A8FE}" srcOrd="0" destOrd="0" presId="urn:microsoft.com/office/officeart/2005/8/layout/hProcess9"/>
    <dgm:cxn modelId="{06249C5F-BE45-4AC1-9CD2-E0E67A2D8565}" srcId="{BD70C21D-F866-4FDE-AB94-328AF7091228}" destId="{DA8C749E-535D-4C4B-A9F4-A6098AC8E49E}" srcOrd="0" destOrd="0" parTransId="{0E0759BF-0FE3-49B6-A566-9E094B15AD76}" sibTransId="{D60E82F7-E690-4F59-A295-B0E0ABB51E11}"/>
    <dgm:cxn modelId="{5F1F687C-750C-40EF-A05B-0B5D8AFAB494}" type="presOf" srcId="{4A445FD2-45C4-4FF6-849C-E2F5CD7D766C}" destId="{F207FDF3-F4D2-4685-973C-6D89D2D39ABE}" srcOrd="0" destOrd="0" presId="urn:microsoft.com/office/officeart/2005/8/layout/hProcess9"/>
    <dgm:cxn modelId="{08AF3E48-D21E-442D-838E-22A22E882476}" srcId="{BD70C21D-F866-4FDE-AB94-328AF7091228}" destId="{25918417-C326-4833-833D-1A494E0448D7}" srcOrd="1" destOrd="0" parTransId="{690BD97E-1BE3-431A-9D5F-DA0D692DA25A}" sibTransId="{EED77249-8BBE-4207-972F-F21F14D86631}"/>
    <dgm:cxn modelId="{633F29B0-951C-47C6-B882-903B420C2E57}" type="presOf" srcId="{F17B35CB-D867-4C9D-A25E-B76349224716}" destId="{1CB25AAF-94D3-4ED0-86A3-B957736F5298}" srcOrd="0" destOrd="0" presId="urn:microsoft.com/office/officeart/2005/8/layout/hProcess9"/>
    <dgm:cxn modelId="{3272C441-44A8-46A6-B72F-154364A138EC}" type="presOf" srcId="{25918417-C326-4833-833D-1A494E0448D7}" destId="{B4EA558A-4807-4E20-8987-779D2E6E7C86}" srcOrd="0" destOrd="0" presId="urn:microsoft.com/office/officeart/2005/8/layout/hProcess9"/>
    <dgm:cxn modelId="{5A1FF5AB-1D15-4D4A-A088-1A3F16C4E692}" srcId="{BD70C21D-F866-4FDE-AB94-328AF7091228}" destId="{D2D976C1-50D6-4755-84F9-4C196070D169}" srcOrd="4" destOrd="0" parTransId="{6DD3EB63-94B8-4270-BE72-3F5825721F1B}" sibTransId="{14784F15-DE82-41BF-8B3E-A6AE4BBAF62E}"/>
    <dgm:cxn modelId="{550B6133-362B-4DCC-A404-623FE15ED656}" srcId="{BD70C21D-F866-4FDE-AB94-328AF7091228}" destId="{F17B35CB-D867-4C9D-A25E-B76349224716}" srcOrd="5" destOrd="0" parTransId="{49507680-88FD-4E68-95EE-346C528C191B}" sibTransId="{E85E9462-B809-44CE-A36F-2DF92797CE27}"/>
    <dgm:cxn modelId="{764EE535-0252-40E3-BBCC-68210EB5433F}" srcId="{BD70C21D-F866-4FDE-AB94-328AF7091228}" destId="{4A445FD2-45C4-4FF6-849C-E2F5CD7D766C}" srcOrd="3" destOrd="0" parTransId="{2C979B53-0271-4896-A57B-A2FA035A8B25}" sibTransId="{E9BC6D80-594F-4444-9825-A983519F884B}"/>
    <dgm:cxn modelId="{028329D6-3C03-4027-B4A2-654AD2CE5921}" srcId="{BD70C21D-F866-4FDE-AB94-328AF7091228}" destId="{D921B275-7AF7-4A0B-839E-057B6DF64A00}" srcOrd="2" destOrd="0" parTransId="{845D058E-A2C7-4C0F-9256-9FE07BB98AD1}" sibTransId="{0CD9A1C7-15D7-4131-946C-224916DE46DB}"/>
    <dgm:cxn modelId="{708FC6F3-9B2C-4FF9-8434-B10CF9C4B303}" type="presOf" srcId="{BD70C21D-F866-4FDE-AB94-328AF7091228}" destId="{0AB000BE-9785-4420-BF3C-8E50E0D2BD5A}" srcOrd="0" destOrd="0" presId="urn:microsoft.com/office/officeart/2005/8/layout/hProcess9"/>
    <dgm:cxn modelId="{6A23438F-D484-41C0-A927-65D4E13A2346}" type="presParOf" srcId="{0AB000BE-9785-4420-BF3C-8E50E0D2BD5A}" destId="{C10553E6-E69A-4799-9053-036FBFBCDF4A}" srcOrd="0" destOrd="0" presId="urn:microsoft.com/office/officeart/2005/8/layout/hProcess9"/>
    <dgm:cxn modelId="{3A747A0E-BD2F-48B1-BEC7-C9A962F995BC}" type="presParOf" srcId="{0AB000BE-9785-4420-BF3C-8E50E0D2BD5A}" destId="{B60F7EDF-6927-4B57-93D8-7D44542BF050}" srcOrd="1" destOrd="0" presId="urn:microsoft.com/office/officeart/2005/8/layout/hProcess9"/>
    <dgm:cxn modelId="{67F845C4-E9B4-4D95-9E43-002354AF1E7D}" type="presParOf" srcId="{B60F7EDF-6927-4B57-93D8-7D44542BF050}" destId="{67D4B5AA-B11A-457B-9ED3-BAD62240F547}" srcOrd="0" destOrd="0" presId="urn:microsoft.com/office/officeart/2005/8/layout/hProcess9"/>
    <dgm:cxn modelId="{8FE23996-C411-489D-A566-0582138E38D9}" type="presParOf" srcId="{B60F7EDF-6927-4B57-93D8-7D44542BF050}" destId="{98970669-FDEA-4058-85F7-37879FC13DB1}" srcOrd="1" destOrd="0" presId="urn:microsoft.com/office/officeart/2005/8/layout/hProcess9"/>
    <dgm:cxn modelId="{5E4C73BC-D07C-4A05-89DF-8D38E7716FC3}" type="presParOf" srcId="{B60F7EDF-6927-4B57-93D8-7D44542BF050}" destId="{B4EA558A-4807-4E20-8987-779D2E6E7C86}" srcOrd="2" destOrd="0" presId="urn:microsoft.com/office/officeart/2005/8/layout/hProcess9"/>
    <dgm:cxn modelId="{367E08D5-C30F-4883-B696-3E74E79736AE}" type="presParOf" srcId="{B60F7EDF-6927-4B57-93D8-7D44542BF050}" destId="{9CDE9389-B2EF-4C82-BADD-056843930ECE}" srcOrd="3" destOrd="0" presId="urn:microsoft.com/office/officeart/2005/8/layout/hProcess9"/>
    <dgm:cxn modelId="{1682D3C3-A8D4-4F13-A73B-66AF8C4B20DA}" type="presParOf" srcId="{B60F7EDF-6927-4B57-93D8-7D44542BF050}" destId="{C96474FA-E1CB-4632-A6C2-5369DF89A8FE}" srcOrd="4" destOrd="0" presId="urn:microsoft.com/office/officeart/2005/8/layout/hProcess9"/>
    <dgm:cxn modelId="{C9AAC9BA-0A8D-49FD-9740-3675311846EC}" type="presParOf" srcId="{B60F7EDF-6927-4B57-93D8-7D44542BF050}" destId="{4ECF8DF9-636C-4B9D-8FBC-D87259645D7B}" srcOrd="5" destOrd="0" presId="urn:microsoft.com/office/officeart/2005/8/layout/hProcess9"/>
    <dgm:cxn modelId="{A9AC5A72-81C5-470A-86A9-09E8D32C25AC}" type="presParOf" srcId="{B60F7EDF-6927-4B57-93D8-7D44542BF050}" destId="{F207FDF3-F4D2-4685-973C-6D89D2D39ABE}" srcOrd="6" destOrd="0" presId="urn:microsoft.com/office/officeart/2005/8/layout/hProcess9"/>
    <dgm:cxn modelId="{50D9FEE4-707F-4009-883D-0FD80ABAAD74}" type="presParOf" srcId="{B60F7EDF-6927-4B57-93D8-7D44542BF050}" destId="{AE989B82-36AC-4AE8-8D81-BF6D73FCEB3E}" srcOrd="7" destOrd="0" presId="urn:microsoft.com/office/officeart/2005/8/layout/hProcess9"/>
    <dgm:cxn modelId="{FBF7F3F5-02A0-4007-9DE4-1522B637DC3B}" type="presParOf" srcId="{B60F7EDF-6927-4B57-93D8-7D44542BF050}" destId="{B9DA91A6-A639-4427-AB2A-7BDC112D47C7}" srcOrd="8" destOrd="0" presId="urn:microsoft.com/office/officeart/2005/8/layout/hProcess9"/>
    <dgm:cxn modelId="{CDF36C11-CE55-4250-9F3C-6F85C5EF8D01}" type="presParOf" srcId="{B60F7EDF-6927-4B57-93D8-7D44542BF050}" destId="{6859C549-99AD-4151-A5F7-7198C6C06C14}" srcOrd="9" destOrd="0" presId="urn:microsoft.com/office/officeart/2005/8/layout/hProcess9"/>
    <dgm:cxn modelId="{ED132687-3ACC-4A21-B3FF-F030018FE5E5}" type="presParOf" srcId="{B60F7EDF-6927-4B57-93D8-7D44542BF050}" destId="{1CB25AAF-94D3-4ED0-86A3-B957736F5298}"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27BF14-E71D-40B7-B83A-099E9F985B01}" type="doc">
      <dgm:prSet loTypeId="urn:microsoft.com/office/officeart/2008/layout/CircleAccentTimeline" loCatId="process" qsTypeId="urn:microsoft.com/office/officeart/2005/8/quickstyle/simple5" qsCatId="simple" csTypeId="urn:microsoft.com/office/officeart/2005/8/colors/accent6_4" csCatId="accent6" phldr="1"/>
      <dgm:spPr/>
      <dgm:t>
        <a:bodyPr/>
        <a:lstStyle/>
        <a:p>
          <a:endParaRPr lang="pt-BR"/>
        </a:p>
      </dgm:t>
    </dgm:pt>
    <dgm:pt modelId="{C4F6401F-F838-4008-BF68-286926E47DD8}">
      <dgm:prSet phldrT="[Texto]" custT="1"/>
      <dgm:spPr/>
      <dgm:t>
        <a:bodyPr/>
        <a:lstStyle/>
        <a:p>
          <a:pPr>
            <a:lnSpc>
              <a:spcPct val="70000"/>
            </a:lnSpc>
          </a:pPr>
          <a:r>
            <a:rPr lang="pt-BR" sz="700" dirty="0" smtClean="0"/>
            <a:t>05/01/15 – Convocação do GT</a:t>
          </a:r>
          <a:endParaRPr lang="pt-BR" sz="700" dirty="0"/>
        </a:p>
      </dgm:t>
    </dgm:pt>
    <dgm:pt modelId="{8A975D6B-EC37-4249-A24F-230532194050}" type="parTrans" cxnId="{D9222CE5-D08F-41B8-9796-994B824B5E5C}">
      <dgm:prSet/>
      <dgm:spPr/>
      <dgm:t>
        <a:bodyPr/>
        <a:lstStyle/>
        <a:p>
          <a:endParaRPr lang="pt-BR"/>
        </a:p>
      </dgm:t>
    </dgm:pt>
    <dgm:pt modelId="{36F941C2-19AC-473A-B897-EC0F3741A6DD}" type="sibTrans" cxnId="{D9222CE5-D08F-41B8-9796-994B824B5E5C}">
      <dgm:prSet/>
      <dgm:spPr/>
      <dgm:t>
        <a:bodyPr/>
        <a:lstStyle/>
        <a:p>
          <a:endParaRPr lang="pt-BR"/>
        </a:p>
      </dgm:t>
    </dgm:pt>
    <dgm:pt modelId="{3C85D4BD-E461-48A4-93AB-2CBD079A71D7}">
      <dgm:prSet phldrT="[Texto]" custT="1"/>
      <dgm:spPr/>
      <dgm:t>
        <a:bodyPr/>
        <a:lstStyle/>
        <a:p>
          <a:pPr>
            <a:lnSpc>
              <a:spcPct val="70000"/>
            </a:lnSpc>
          </a:pPr>
          <a:r>
            <a:rPr lang="pt-BR" sz="700" dirty="0" smtClean="0"/>
            <a:t>20/01/15 – 1ª Reunião do GT</a:t>
          </a:r>
          <a:endParaRPr lang="pt-BR" sz="700" dirty="0"/>
        </a:p>
      </dgm:t>
    </dgm:pt>
    <dgm:pt modelId="{82373C75-DB63-4A08-95FE-F3134BAE8288}" type="parTrans" cxnId="{B698DF10-7408-4EBC-A8B4-D340D24B1631}">
      <dgm:prSet/>
      <dgm:spPr/>
      <dgm:t>
        <a:bodyPr/>
        <a:lstStyle/>
        <a:p>
          <a:endParaRPr lang="pt-BR"/>
        </a:p>
      </dgm:t>
    </dgm:pt>
    <dgm:pt modelId="{8476F3E7-9269-48AE-B38F-73836494E88E}" type="sibTrans" cxnId="{B698DF10-7408-4EBC-A8B4-D340D24B1631}">
      <dgm:prSet/>
      <dgm:spPr/>
      <dgm:t>
        <a:bodyPr/>
        <a:lstStyle/>
        <a:p>
          <a:endParaRPr lang="pt-BR"/>
        </a:p>
      </dgm:t>
    </dgm:pt>
    <dgm:pt modelId="{47BA9493-73C7-4D8C-ABC1-1DE08F0C8D25}">
      <dgm:prSet phldrT="[Texto]" custT="1"/>
      <dgm:spPr/>
      <dgm:t>
        <a:bodyPr/>
        <a:lstStyle/>
        <a:p>
          <a:pPr>
            <a:lnSpc>
              <a:spcPct val="70000"/>
            </a:lnSpc>
          </a:pPr>
          <a:r>
            <a:rPr lang="pt-BR" sz="700" dirty="0" smtClean="0"/>
            <a:t>11/2014  - Decisão de Criação de GT na Diretoria</a:t>
          </a:r>
          <a:endParaRPr lang="pt-BR" sz="700" dirty="0"/>
        </a:p>
      </dgm:t>
    </dgm:pt>
    <dgm:pt modelId="{D52F211F-33D6-4FAC-BE7D-1494299ABAB9}" type="parTrans" cxnId="{A82ECA31-1007-44F1-A173-C5DA62EBB3BC}">
      <dgm:prSet/>
      <dgm:spPr/>
      <dgm:t>
        <a:bodyPr/>
        <a:lstStyle/>
        <a:p>
          <a:endParaRPr lang="pt-BR"/>
        </a:p>
      </dgm:t>
    </dgm:pt>
    <dgm:pt modelId="{ACB8A627-69F4-4B20-87D9-952088F00B50}" type="sibTrans" cxnId="{A82ECA31-1007-44F1-A173-C5DA62EBB3BC}">
      <dgm:prSet/>
      <dgm:spPr/>
      <dgm:t>
        <a:bodyPr/>
        <a:lstStyle/>
        <a:p>
          <a:endParaRPr lang="pt-BR"/>
        </a:p>
      </dgm:t>
    </dgm:pt>
    <dgm:pt modelId="{C4A7EB7A-3A49-4BB3-B8D2-E325A22BDFDC}">
      <dgm:prSet phldrT="[Texto]" custT="1"/>
      <dgm:spPr/>
      <dgm:t>
        <a:bodyPr/>
        <a:lstStyle/>
        <a:p>
          <a:pPr>
            <a:lnSpc>
              <a:spcPct val="70000"/>
            </a:lnSpc>
          </a:pPr>
          <a:r>
            <a:rPr lang="pt-BR" sz="700" dirty="0" smtClean="0"/>
            <a:t>27/01/15 –  Envio da  1ª Tabela para avaliação</a:t>
          </a:r>
          <a:endParaRPr lang="pt-BR" sz="700" dirty="0"/>
        </a:p>
      </dgm:t>
    </dgm:pt>
    <dgm:pt modelId="{4707ABE1-3D58-453D-B801-DE380DE671D4}" type="parTrans" cxnId="{70CBE313-F328-47BB-809B-113036246769}">
      <dgm:prSet/>
      <dgm:spPr/>
      <dgm:t>
        <a:bodyPr/>
        <a:lstStyle/>
        <a:p>
          <a:endParaRPr lang="pt-BR"/>
        </a:p>
      </dgm:t>
    </dgm:pt>
    <dgm:pt modelId="{DD76895F-DEC7-492F-A6DD-EE0210DD5158}" type="sibTrans" cxnId="{70CBE313-F328-47BB-809B-113036246769}">
      <dgm:prSet/>
      <dgm:spPr/>
      <dgm:t>
        <a:bodyPr/>
        <a:lstStyle/>
        <a:p>
          <a:endParaRPr lang="pt-BR"/>
        </a:p>
      </dgm:t>
    </dgm:pt>
    <dgm:pt modelId="{F9C646F7-662E-4677-931A-F93759B35722}">
      <dgm:prSet phldrT="[Texto]" custT="1"/>
      <dgm:spPr/>
      <dgm:t>
        <a:bodyPr/>
        <a:lstStyle/>
        <a:p>
          <a:pPr>
            <a:lnSpc>
              <a:spcPct val="70000"/>
            </a:lnSpc>
          </a:pPr>
          <a:r>
            <a:rPr lang="pt-BR" sz="700" dirty="0" smtClean="0"/>
            <a:t>02/02/15 – Consolidação e envio da 2ª tabela</a:t>
          </a:r>
          <a:endParaRPr lang="pt-BR" sz="700" dirty="0"/>
        </a:p>
      </dgm:t>
    </dgm:pt>
    <dgm:pt modelId="{35EED949-5D21-462F-A305-2096B4079B32}" type="parTrans" cxnId="{696CF0F0-2D4A-48C2-989B-1576C9E33E0A}">
      <dgm:prSet/>
      <dgm:spPr/>
      <dgm:t>
        <a:bodyPr/>
        <a:lstStyle/>
        <a:p>
          <a:endParaRPr lang="pt-BR"/>
        </a:p>
      </dgm:t>
    </dgm:pt>
    <dgm:pt modelId="{88B46A63-71B4-4BC6-812B-758B2BE296BF}" type="sibTrans" cxnId="{696CF0F0-2D4A-48C2-989B-1576C9E33E0A}">
      <dgm:prSet/>
      <dgm:spPr/>
      <dgm:t>
        <a:bodyPr/>
        <a:lstStyle/>
        <a:p>
          <a:endParaRPr lang="pt-BR"/>
        </a:p>
      </dgm:t>
    </dgm:pt>
    <dgm:pt modelId="{CD5FAF86-729C-46DC-A21F-56E840E044EC}">
      <dgm:prSet phldrT="[Texto]" custT="1"/>
      <dgm:spPr/>
      <dgm:t>
        <a:bodyPr/>
        <a:lstStyle/>
        <a:p>
          <a:pPr>
            <a:lnSpc>
              <a:spcPct val="70000"/>
            </a:lnSpc>
          </a:pPr>
          <a:r>
            <a:rPr lang="pt-BR" sz="700" dirty="0" smtClean="0"/>
            <a:t>24/02/15 -– Consolidação e envio da 3ª tabela</a:t>
          </a:r>
          <a:endParaRPr lang="pt-BR" sz="700" dirty="0"/>
        </a:p>
      </dgm:t>
    </dgm:pt>
    <dgm:pt modelId="{A75BBD45-57F1-4501-AF62-CA5B409190E2}" type="parTrans" cxnId="{0C0B3C8A-CB6E-45C2-9853-38219E52551B}">
      <dgm:prSet/>
      <dgm:spPr/>
      <dgm:t>
        <a:bodyPr/>
        <a:lstStyle/>
        <a:p>
          <a:endParaRPr lang="pt-BR"/>
        </a:p>
      </dgm:t>
    </dgm:pt>
    <dgm:pt modelId="{49AC88D5-3926-49F5-B9F5-8DF35F9985F1}" type="sibTrans" cxnId="{0C0B3C8A-CB6E-45C2-9853-38219E52551B}">
      <dgm:prSet/>
      <dgm:spPr/>
      <dgm:t>
        <a:bodyPr/>
        <a:lstStyle/>
        <a:p>
          <a:endParaRPr lang="pt-BR"/>
        </a:p>
      </dgm:t>
    </dgm:pt>
    <dgm:pt modelId="{29348D88-2D33-467F-BC48-DB451B91616E}">
      <dgm:prSet phldrT="[Texto]" custT="1"/>
      <dgm:spPr/>
      <dgm:t>
        <a:bodyPr/>
        <a:lstStyle/>
        <a:p>
          <a:pPr>
            <a:lnSpc>
              <a:spcPct val="70000"/>
            </a:lnSpc>
          </a:pPr>
          <a:r>
            <a:rPr lang="pt-BR" sz="700" dirty="0" smtClean="0"/>
            <a:t>10/03/15 – Consolidação e envio da 4ª tabela</a:t>
          </a:r>
          <a:endParaRPr lang="pt-BR" sz="700" dirty="0"/>
        </a:p>
      </dgm:t>
    </dgm:pt>
    <dgm:pt modelId="{EF2D8FCE-7119-4184-8F0D-DFBCB69E5383}" type="parTrans" cxnId="{2E491BEB-0113-4FE0-922A-972E278D72B6}">
      <dgm:prSet/>
      <dgm:spPr/>
      <dgm:t>
        <a:bodyPr/>
        <a:lstStyle/>
        <a:p>
          <a:endParaRPr lang="pt-BR"/>
        </a:p>
      </dgm:t>
    </dgm:pt>
    <dgm:pt modelId="{0CD59C02-44E3-4317-A07D-61EE2C28E411}" type="sibTrans" cxnId="{2E491BEB-0113-4FE0-922A-972E278D72B6}">
      <dgm:prSet/>
      <dgm:spPr/>
      <dgm:t>
        <a:bodyPr/>
        <a:lstStyle/>
        <a:p>
          <a:endParaRPr lang="pt-BR"/>
        </a:p>
      </dgm:t>
    </dgm:pt>
    <dgm:pt modelId="{C9AAA879-D64B-4B70-9E0B-972E8408DD54}">
      <dgm:prSet phldrT="[Texto]" custT="1"/>
      <dgm:spPr/>
      <dgm:t>
        <a:bodyPr/>
        <a:lstStyle/>
        <a:p>
          <a:pPr>
            <a:lnSpc>
              <a:spcPct val="70000"/>
            </a:lnSpc>
          </a:pPr>
          <a:r>
            <a:rPr lang="pt-BR" sz="700" dirty="0" smtClean="0"/>
            <a:t>16/03/15 – Incorporação da 1ª Avaliação do Pinheiro Neto</a:t>
          </a:r>
          <a:endParaRPr lang="pt-BR" sz="700" dirty="0"/>
        </a:p>
      </dgm:t>
    </dgm:pt>
    <dgm:pt modelId="{BD2F2FF1-BFF5-41A2-BF14-A4D99338D17A}" type="parTrans" cxnId="{BDCBBBAB-6E11-4ED2-ABFC-0EAFAB29E578}">
      <dgm:prSet/>
      <dgm:spPr/>
      <dgm:t>
        <a:bodyPr/>
        <a:lstStyle/>
        <a:p>
          <a:endParaRPr lang="pt-BR"/>
        </a:p>
      </dgm:t>
    </dgm:pt>
    <dgm:pt modelId="{9BF8357D-52A4-43D0-ADD1-A76AFD5796FD}" type="sibTrans" cxnId="{BDCBBBAB-6E11-4ED2-ABFC-0EAFAB29E578}">
      <dgm:prSet/>
      <dgm:spPr/>
      <dgm:t>
        <a:bodyPr/>
        <a:lstStyle/>
        <a:p>
          <a:endParaRPr lang="pt-BR"/>
        </a:p>
      </dgm:t>
    </dgm:pt>
    <dgm:pt modelId="{EAA9A20F-11BF-4579-97E7-5E283EB56CFC}">
      <dgm:prSet phldrT="[Texto]" custT="1"/>
      <dgm:spPr/>
      <dgm:t>
        <a:bodyPr/>
        <a:lstStyle/>
        <a:p>
          <a:pPr>
            <a:lnSpc>
              <a:spcPct val="70000"/>
            </a:lnSpc>
          </a:pPr>
          <a:r>
            <a:rPr lang="pt-BR" sz="700" dirty="0" smtClean="0"/>
            <a:t>23/03/15 - Consolidação e envio da 6ª tabela</a:t>
          </a:r>
          <a:endParaRPr lang="pt-BR" sz="700" dirty="0"/>
        </a:p>
      </dgm:t>
    </dgm:pt>
    <dgm:pt modelId="{DB023087-5E08-4147-8509-38E166684754}" type="parTrans" cxnId="{4CF2F9E6-FFCE-400A-A3F1-D13CDE5A6DD3}">
      <dgm:prSet/>
      <dgm:spPr/>
      <dgm:t>
        <a:bodyPr/>
        <a:lstStyle/>
        <a:p>
          <a:endParaRPr lang="pt-BR"/>
        </a:p>
      </dgm:t>
    </dgm:pt>
    <dgm:pt modelId="{6D052A35-20F4-4562-891A-E6D13522C896}" type="sibTrans" cxnId="{4CF2F9E6-FFCE-400A-A3F1-D13CDE5A6DD3}">
      <dgm:prSet/>
      <dgm:spPr/>
      <dgm:t>
        <a:bodyPr/>
        <a:lstStyle/>
        <a:p>
          <a:endParaRPr lang="pt-BR"/>
        </a:p>
      </dgm:t>
    </dgm:pt>
    <dgm:pt modelId="{5572B961-9584-4FF4-9681-F5B05A8755C9}">
      <dgm:prSet phldrT="[Texto]" custT="1"/>
      <dgm:spPr/>
      <dgm:t>
        <a:bodyPr/>
        <a:lstStyle/>
        <a:p>
          <a:pPr>
            <a:lnSpc>
              <a:spcPct val="70000"/>
            </a:lnSpc>
          </a:pPr>
          <a:r>
            <a:rPr lang="pt-BR" sz="700" dirty="0" smtClean="0"/>
            <a:t>19/03/15 – 2ª Reunião do GT</a:t>
          </a:r>
          <a:endParaRPr lang="pt-BR" sz="700" dirty="0"/>
        </a:p>
      </dgm:t>
    </dgm:pt>
    <dgm:pt modelId="{68EF1546-B4C5-4C2D-829E-C4CE1EF99FF1}" type="parTrans" cxnId="{3D5BFA59-DD58-45EC-9DE6-9462F77498DC}">
      <dgm:prSet/>
      <dgm:spPr/>
      <dgm:t>
        <a:bodyPr/>
        <a:lstStyle/>
        <a:p>
          <a:endParaRPr lang="pt-BR"/>
        </a:p>
      </dgm:t>
    </dgm:pt>
    <dgm:pt modelId="{CAF4B89B-C6ED-4D76-A9EA-9BC9A2505446}" type="sibTrans" cxnId="{3D5BFA59-DD58-45EC-9DE6-9462F77498DC}">
      <dgm:prSet/>
      <dgm:spPr/>
      <dgm:t>
        <a:bodyPr/>
        <a:lstStyle/>
        <a:p>
          <a:endParaRPr lang="pt-BR"/>
        </a:p>
      </dgm:t>
    </dgm:pt>
    <dgm:pt modelId="{2FB7CABE-ED52-4C11-8536-57FAA40C149B}">
      <dgm:prSet phldrT="[Texto]" custT="1"/>
      <dgm:spPr/>
      <dgm:t>
        <a:bodyPr/>
        <a:lstStyle/>
        <a:p>
          <a:pPr>
            <a:lnSpc>
              <a:spcPct val="70000"/>
            </a:lnSpc>
          </a:pPr>
          <a:r>
            <a:rPr lang="pt-BR" sz="700" dirty="0" smtClean="0"/>
            <a:t>18/03/15 – Consolidação e envio da 5ª tabela</a:t>
          </a:r>
          <a:endParaRPr lang="pt-BR" sz="700" dirty="0"/>
        </a:p>
      </dgm:t>
    </dgm:pt>
    <dgm:pt modelId="{8FD8141D-21E0-4CEA-B959-F5F278C01915}" type="parTrans" cxnId="{513AEF46-4062-48E4-8CC6-A65B8A7AC652}">
      <dgm:prSet/>
      <dgm:spPr/>
      <dgm:t>
        <a:bodyPr/>
        <a:lstStyle/>
        <a:p>
          <a:endParaRPr lang="pt-BR"/>
        </a:p>
      </dgm:t>
    </dgm:pt>
    <dgm:pt modelId="{983C1A93-6573-47A6-8ECA-72B273B08D0A}" type="sibTrans" cxnId="{513AEF46-4062-48E4-8CC6-A65B8A7AC652}">
      <dgm:prSet/>
      <dgm:spPr/>
      <dgm:t>
        <a:bodyPr/>
        <a:lstStyle/>
        <a:p>
          <a:endParaRPr lang="pt-BR"/>
        </a:p>
      </dgm:t>
    </dgm:pt>
    <dgm:pt modelId="{FB466C82-DD2C-433F-B1A1-2A42F602F6C3}">
      <dgm:prSet phldrT="[Texto]" custT="1"/>
      <dgm:spPr/>
      <dgm:t>
        <a:bodyPr/>
        <a:lstStyle/>
        <a:p>
          <a:pPr>
            <a:lnSpc>
              <a:spcPct val="70000"/>
            </a:lnSpc>
          </a:pPr>
          <a:r>
            <a:rPr lang="pt-BR" sz="700" dirty="0" smtClean="0"/>
            <a:t>26/06/15 – Novo questionamento sobre a publicação de “taxas”</a:t>
          </a:r>
          <a:endParaRPr lang="pt-BR" sz="700" dirty="0"/>
        </a:p>
      </dgm:t>
    </dgm:pt>
    <dgm:pt modelId="{1F9B2F4C-B34E-4561-BCFE-3E16BE27996F}" type="parTrans" cxnId="{A5054410-D132-4E76-BE05-648A95FC036C}">
      <dgm:prSet/>
      <dgm:spPr/>
      <dgm:t>
        <a:bodyPr/>
        <a:lstStyle/>
        <a:p>
          <a:endParaRPr lang="pt-BR"/>
        </a:p>
      </dgm:t>
    </dgm:pt>
    <dgm:pt modelId="{E6278041-83DC-4318-ADB2-029EAE9EDDF2}" type="sibTrans" cxnId="{A5054410-D132-4E76-BE05-648A95FC036C}">
      <dgm:prSet/>
      <dgm:spPr/>
      <dgm:t>
        <a:bodyPr/>
        <a:lstStyle/>
        <a:p>
          <a:endParaRPr lang="pt-BR"/>
        </a:p>
      </dgm:t>
    </dgm:pt>
    <dgm:pt modelId="{90868E14-E52B-4169-A203-353903DE7642}">
      <dgm:prSet phldrT="[Texto]" custT="1"/>
      <dgm:spPr/>
      <dgm:t>
        <a:bodyPr/>
        <a:lstStyle/>
        <a:p>
          <a:pPr>
            <a:lnSpc>
              <a:spcPct val="70000"/>
            </a:lnSpc>
          </a:pPr>
          <a:r>
            <a:rPr lang="pt-BR" sz="700" dirty="0" smtClean="0"/>
            <a:t>01/04/15 – Apresentação do resultado no Comitê de Credenciadoras</a:t>
          </a:r>
          <a:endParaRPr lang="pt-BR" sz="700" dirty="0"/>
        </a:p>
      </dgm:t>
    </dgm:pt>
    <dgm:pt modelId="{28227DDC-12F7-4FFD-9134-0D16020162CF}" type="parTrans" cxnId="{A04D0F3D-075D-409D-9C67-A0251B368849}">
      <dgm:prSet/>
      <dgm:spPr/>
      <dgm:t>
        <a:bodyPr/>
        <a:lstStyle/>
        <a:p>
          <a:endParaRPr lang="pt-BR"/>
        </a:p>
      </dgm:t>
    </dgm:pt>
    <dgm:pt modelId="{49F509AE-9151-498E-841A-A3E10343C1FB}" type="sibTrans" cxnId="{A04D0F3D-075D-409D-9C67-A0251B368849}">
      <dgm:prSet/>
      <dgm:spPr/>
      <dgm:t>
        <a:bodyPr/>
        <a:lstStyle/>
        <a:p>
          <a:endParaRPr lang="pt-BR"/>
        </a:p>
      </dgm:t>
    </dgm:pt>
    <dgm:pt modelId="{AEAD68D1-FEA0-4E67-AFBE-B5B33B004401}">
      <dgm:prSet phldrT="[Texto]" custT="1"/>
      <dgm:spPr/>
      <dgm:t>
        <a:bodyPr/>
        <a:lstStyle/>
        <a:p>
          <a:pPr>
            <a:lnSpc>
              <a:spcPct val="70000"/>
            </a:lnSpc>
          </a:pPr>
          <a:r>
            <a:rPr lang="pt-BR" sz="700" dirty="0" smtClean="0"/>
            <a:t>Revisão Final</a:t>
          </a:r>
          <a:endParaRPr lang="pt-BR" sz="700" dirty="0"/>
        </a:p>
      </dgm:t>
    </dgm:pt>
    <dgm:pt modelId="{12AEC5E4-7FD2-4D10-ACBB-C0C8822D8BE2}" type="parTrans" cxnId="{768DCD23-9041-40F0-ABEC-420835B78AF0}">
      <dgm:prSet/>
      <dgm:spPr/>
      <dgm:t>
        <a:bodyPr/>
        <a:lstStyle/>
        <a:p>
          <a:endParaRPr lang="pt-BR"/>
        </a:p>
      </dgm:t>
    </dgm:pt>
    <dgm:pt modelId="{9C0FE5ED-D357-477F-807A-D72D2ACE11C7}" type="sibTrans" cxnId="{768DCD23-9041-40F0-ABEC-420835B78AF0}">
      <dgm:prSet/>
      <dgm:spPr/>
      <dgm:t>
        <a:bodyPr/>
        <a:lstStyle/>
        <a:p>
          <a:endParaRPr lang="pt-BR"/>
        </a:p>
      </dgm:t>
    </dgm:pt>
    <dgm:pt modelId="{9A45B586-DB45-4312-98DA-05D99B183C80}">
      <dgm:prSet phldrT="[Texto]" custT="1"/>
      <dgm:spPr/>
      <dgm:t>
        <a:bodyPr/>
        <a:lstStyle/>
        <a:p>
          <a:pPr>
            <a:lnSpc>
              <a:spcPct val="70000"/>
            </a:lnSpc>
          </a:pPr>
          <a:r>
            <a:rPr lang="pt-BR" sz="700" dirty="0" smtClean="0">
              <a:solidFill>
                <a:schemeClr val="tx1"/>
              </a:solidFill>
            </a:rPr>
            <a:t>29/05/15 - Avaliação na Diretoria ABECS e 11/06/15 – grupo indicado pela Diretoria</a:t>
          </a:r>
        </a:p>
        <a:p>
          <a:pPr>
            <a:lnSpc>
              <a:spcPct val="70000"/>
            </a:lnSpc>
          </a:pPr>
          <a:r>
            <a:rPr lang="pt-BR" sz="700" dirty="0" smtClean="0">
              <a:solidFill>
                <a:schemeClr val="tx1"/>
              </a:solidFill>
            </a:rPr>
            <a:t>02/07/2015 – </a:t>
          </a:r>
          <a:r>
            <a:rPr lang="pt-BR" sz="700" dirty="0" err="1" smtClean="0">
              <a:solidFill>
                <a:schemeClr val="tx1"/>
              </a:solidFill>
            </a:rPr>
            <a:t>Comite</a:t>
          </a:r>
          <a:r>
            <a:rPr lang="pt-BR" sz="700" dirty="0" smtClean="0">
              <a:solidFill>
                <a:schemeClr val="tx1"/>
              </a:solidFill>
            </a:rPr>
            <a:t> de Credenciadoras</a:t>
          </a:r>
          <a:endParaRPr lang="pt-BR" sz="700" dirty="0">
            <a:solidFill>
              <a:schemeClr val="tx1"/>
            </a:solidFill>
          </a:endParaRPr>
        </a:p>
      </dgm:t>
    </dgm:pt>
    <dgm:pt modelId="{94A58750-C44D-4DE8-92EF-91AD22417912}" type="parTrans" cxnId="{7E88C124-E04B-4F79-9379-2D5EBE138587}">
      <dgm:prSet/>
      <dgm:spPr/>
      <dgm:t>
        <a:bodyPr/>
        <a:lstStyle/>
        <a:p>
          <a:endParaRPr lang="pt-BR"/>
        </a:p>
      </dgm:t>
    </dgm:pt>
    <dgm:pt modelId="{D6845DA4-9558-4BF2-9730-60E1E1C108AB}" type="sibTrans" cxnId="{7E88C124-E04B-4F79-9379-2D5EBE138587}">
      <dgm:prSet/>
      <dgm:spPr/>
      <dgm:t>
        <a:bodyPr/>
        <a:lstStyle/>
        <a:p>
          <a:endParaRPr lang="pt-BR"/>
        </a:p>
      </dgm:t>
    </dgm:pt>
    <dgm:pt modelId="{B8164E28-4165-4A4C-A9B7-5DA67CAF6685}">
      <dgm:prSet phldrT="[Texto]" custT="1"/>
      <dgm:spPr/>
      <dgm:t>
        <a:bodyPr/>
        <a:lstStyle/>
        <a:p>
          <a:pPr>
            <a:lnSpc>
              <a:spcPct val="70000"/>
            </a:lnSpc>
          </a:pPr>
          <a:r>
            <a:rPr lang="pt-BR" sz="700" dirty="0" smtClean="0">
              <a:solidFill>
                <a:schemeClr val="tx1"/>
              </a:solidFill>
            </a:rPr>
            <a:t>Discussões com BACEN, validação final na Diretoria e publicação</a:t>
          </a:r>
          <a:endParaRPr lang="pt-BR" sz="700" dirty="0">
            <a:solidFill>
              <a:schemeClr val="tx1"/>
            </a:solidFill>
          </a:endParaRPr>
        </a:p>
      </dgm:t>
    </dgm:pt>
    <dgm:pt modelId="{6E32DE4E-AA26-4D33-8196-545BB5AC6C77}" type="parTrans" cxnId="{3C5F71E0-AF5D-4801-83E6-779D95C65F83}">
      <dgm:prSet/>
      <dgm:spPr/>
      <dgm:t>
        <a:bodyPr/>
        <a:lstStyle/>
        <a:p>
          <a:endParaRPr lang="pt-BR"/>
        </a:p>
      </dgm:t>
    </dgm:pt>
    <dgm:pt modelId="{FAD0B25A-B3C2-4D58-907C-2AB17278145A}" type="sibTrans" cxnId="{3C5F71E0-AF5D-4801-83E6-779D95C65F83}">
      <dgm:prSet/>
      <dgm:spPr/>
      <dgm:t>
        <a:bodyPr/>
        <a:lstStyle/>
        <a:p>
          <a:endParaRPr lang="pt-BR"/>
        </a:p>
      </dgm:t>
    </dgm:pt>
    <dgm:pt modelId="{FE6FCC67-C5DC-4E2F-B5CA-C176FE6BE324}">
      <dgm:prSet phldrT="[Texto]" custT="1"/>
      <dgm:spPr/>
      <dgm:t>
        <a:bodyPr/>
        <a:lstStyle/>
        <a:p>
          <a:pPr>
            <a:lnSpc>
              <a:spcPct val="70000"/>
            </a:lnSpc>
          </a:pPr>
          <a:r>
            <a:rPr lang="pt-BR" sz="700" dirty="0" smtClean="0"/>
            <a:t>01/04/15 – Ultimo alinhamento Comitê das Credenciadoras</a:t>
          </a:r>
          <a:endParaRPr lang="pt-BR" sz="700" dirty="0"/>
        </a:p>
      </dgm:t>
    </dgm:pt>
    <dgm:pt modelId="{7B0A72A1-9E5E-4CBB-9F0F-BDC06FD50EF7}" type="parTrans" cxnId="{2B644EB7-4D32-4C67-82AB-EB03B50E70D0}">
      <dgm:prSet/>
      <dgm:spPr/>
      <dgm:t>
        <a:bodyPr/>
        <a:lstStyle/>
        <a:p>
          <a:endParaRPr lang="pt-BR"/>
        </a:p>
      </dgm:t>
    </dgm:pt>
    <dgm:pt modelId="{6375242D-2E94-4AB1-BE60-D804FF305CE3}" type="sibTrans" cxnId="{2B644EB7-4D32-4C67-82AB-EB03B50E70D0}">
      <dgm:prSet/>
      <dgm:spPr/>
      <dgm:t>
        <a:bodyPr/>
        <a:lstStyle/>
        <a:p>
          <a:endParaRPr lang="pt-BR"/>
        </a:p>
      </dgm:t>
    </dgm:pt>
    <dgm:pt modelId="{F787A559-F3CF-4E9C-828F-422B6B8F4D5C}" type="pres">
      <dgm:prSet presAssocID="{2727BF14-E71D-40B7-B83A-099E9F985B01}" presName="Name0" presStyleCnt="0">
        <dgm:presLayoutVars>
          <dgm:dir/>
        </dgm:presLayoutVars>
      </dgm:prSet>
      <dgm:spPr/>
      <dgm:t>
        <a:bodyPr/>
        <a:lstStyle/>
        <a:p>
          <a:endParaRPr lang="pt-BR"/>
        </a:p>
      </dgm:t>
    </dgm:pt>
    <dgm:pt modelId="{33A78338-0F85-49BE-94CD-32E36C257D2E}" type="pres">
      <dgm:prSet presAssocID="{47BA9493-73C7-4D8C-ABC1-1DE08F0C8D25}" presName="parComposite" presStyleCnt="0"/>
      <dgm:spPr/>
      <dgm:t>
        <a:bodyPr/>
        <a:lstStyle/>
        <a:p>
          <a:endParaRPr lang="pt-BR"/>
        </a:p>
      </dgm:t>
    </dgm:pt>
    <dgm:pt modelId="{A6B28B8B-8319-4791-80B5-62281E6255B6}" type="pres">
      <dgm:prSet presAssocID="{47BA9493-73C7-4D8C-ABC1-1DE08F0C8D25}" presName="parBigCircle" presStyleLbl="node0" presStyleIdx="0" presStyleCnt="6"/>
      <dgm:spPr/>
      <dgm:t>
        <a:bodyPr/>
        <a:lstStyle/>
        <a:p>
          <a:endParaRPr lang="pt-BR"/>
        </a:p>
      </dgm:t>
    </dgm:pt>
    <dgm:pt modelId="{4BD410B1-EFAB-4944-94D6-F05A897FBB95}" type="pres">
      <dgm:prSet presAssocID="{47BA9493-73C7-4D8C-ABC1-1DE08F0C8D25}" presName="parTx" presStyleLbl="revTx" presStyleIdx="0" presStyleCnt="28"/>
      <dgm:spPr/>
      <dgm:t>
        <a:bodyPr/>
        <a:lstStyle/>
        <a:p>
          <a:endParaRPr lang="pt-BR"/>
        </a:p>
      </dgm:t>
    </dgm:pt>
    <dgm:pt modelId="{C49B7CE4-052C-4132-A5A4-B140DE7829A5}" type="pres">
      <dgm:prSet presAssocID="{47BA9493-73C7-4D8C-ABC1-1DE08F0C8D25}" presName="bSpace" presStyleCnt="0"/>
      <dgm:spPr/>
      <dgm:t>
        <a:bodyPr/>
        <a:lstStyle/>
        <a:p>
          <a:endParaRPr lang="pt-BR"/>
        </a:p>
      </dgm:t>
    </dgm:pt>
    <dgm:pt modelId="{40DD16AE-CFD9-4221-86F3-43082C763396}" type="pres">
      <dgm:prSet presAssocID="{47BA9493-73C7-4D8C-ABC1-1DE08F0C8D25}" presName="parBackupNorm" presStyleCnt="0"/>
      <dgm:spPr/>
      <dgm:t>
        <a:bodyPr/>
        <a:lstStyle/>
        <a:p>
          <a:endParaRPr lang="pt-BR"/>
        </a:p>
      </dgm:t>
    </dgm:pt>
    <dgm:pt modelId="{5E2AF5FF-6D14-4373-9E12-AAAE7579E8E3}" type="pres">
      <dgm:prSet presAssocID="{ACB8A627-69F4-4B20-87D9-952088F00B50}" presName="parSpace" presStyleCnt="0"/>
      <dgm:spPr/>
      <dgm:t>
        <a:bodyPr/>
        <a:lstStyle/>
        <a:p>
          <a:endParaRPr lang="pt-BR"/>
        </a:p>
      </dgm:t>
    </dgm:pt>
    <dgm:pt modelId="{50301048-5E1C-473E-A7E0-A5E449439079}" type="pres">
      <dgm:prSet presAssocID="{C4F6401F-F838-4008-BF68-286926E47DD8}" presName="desBackupLeftNorm" presStyleCnt="0"/>
      <dgm:spPr/>
      <dgm:t>
        <a:bodyPr/>
        <a:lstStyle/>
        <a:p>
          <a:endParaRPr lang="pt-BR"/>
        </a:p>
      </dgm:t>
    </dgm:pt>
    <dgm:pt modelId="{CD3FC42B-80D8-4E6C-9746-76331D8E555F}" type="pres">
      <dgm:prSet presAssocID="{C4F6401F-F838-4008-BF68-286926E47DD8}" presName="desComposite" presStyleCnt="0"/>
      <dgm:spPr/>
      <dgm:t>
        <a:bodyPr/>
        <a:lstStyle/>
        <a:p>
          <a:endParaRPr lang="pt-BR"/>
        </a:p>
      </dgm:t>
    </dgm:pt>
    <dgm:pt modelId="{60D140BD-B126-439D-8CCE-464134773735}" type="pres">
      <dgm:prSet presAssocID="{C4F6401F-F838-4008-BF68-286926E47DD8}" presName="desCircle" presStyleLbl="node1" presStyleIdx="0" presStyleCnt="11"/>
      <dgm:spPr/>
      <dgm:t>
        <a:bodyPr/>
        <a:lstStyle/>
        <a:p>
          <a:endParaRPr lang="pt-BR"/>
        </a:p>
      </dgm:t>
    </dgm:pt>
    <dgm:pt modelId="{E1E21132-7A7C-42AC-B9B3-D5CE31823069}" type="pres">
      <dgm:prSet presAssocID="{C4F6401F-F838-4008-BF68-286926E47DD8}" presName="chTx" presStyleLbl="revTx" presStyleIdx="1" presStyleCnt="28"/>
      <dgm:spPr/>
      <dgm:t>
        <a:bodyPr/>
        <a:lstStyle/>
        <a:p>
          <a:endParaRPr lang="pt-BR"/>
        </a:p>
      </dgm:t>
    </dgm:pt>
    <dgm:pt modelId="{557D28DB-2CD7-40D8-8F65-039674BA387A}" type="pres">
      <dgm:prSet presAssocID="{C4F6401F-F838-4008-BF68-286926E47DD8}" presName="desTx" presStyleLbl="revTx" presStyleIdx="2" presStyleCnt="28">
        <dgm:presLayoutVars>
          <dgm:bulletEnabled val="1"/>
        </dgm:presLayoutVars>
      </dgm:prSet>
      <dgm:spPr/>
      <dgm:t>
        <a:bodyPr/>
        <a:lstStyle/>
        <a:p>
          <a:endParaRPr lang="pt-BR"/>
        </a:p>
      </dgm:t>
    </dgm:pt>
    <dgm:pt modelId="{2D638FFE-B33E-40E9-88BA-2C7682F688BC}" type="pres">
      <dgm:prSet presAssocID="{C4F6401F-F838-4008-BF68-286926E47DD8}" presName="desBackupRightNorm" presStyleCnt="0"/>
      <dgm:spPr/>
      <dgm:t>
        <a:bodyPr/>
        <a:lstStyle/>
        <a:p>
          <a:endParaRPr lang="pt-BR"/>
        </a:p>
      </dgm:t>
    </dgm:pt>
    <dgm:pt modelId="{E5587647-B393-479A-A8C4-1E170F704E15}" type="pres">
      <dgm:prSet presAssocID="{36F941C2-19AC-473A-B897-EC0F3741A6DD}" presName="desSpace" presStyleCnt="0"/>
      <dgm:spPr/>
      <dgm:t>
        <a:bodyPr/>
        <a:lstStyle/>
        <a:p>
          <a:endParaRPr lang="pt-BR"/>
        </a:p>
      </dgm:t>
    </dgm:pt>
    <dgm:pt modelId="{6C8667AE-DC37-4BF4-BC18-7402E411C575}" type="pres">
      <dgm:prSet presAssocID="{3C85D4BD-E461-48A4-93AB-2CBD079A71D7}" presName="parComposite" presStyleCnt="0"/>
      <dgm:spPr/>
      <dgm:t>
        <a:bodyPr/>
        <a:lstStyle/>
        <a:p>
          <a:endParaRPr lang="pt-BR"/>
        </a:p>
      </dgm:t>
    </dgm:pt>
    <dgm:pt modelId="{E60978BB-9D3E-4A43-8A5D-0B37005DE4E8}" type="pres">
      <dgm:prSet presAssocID="{3C85D4BD-E461-48A4-93AB-2CBD079A71D7}" presName="parBigCircle" presStyleLbl="node0" presStyleIdx="1" presStyleCnt="6"/>
      <dgm:spPr/>
      <dgm:t>
        <a:bodyPr/>
        <a:lstStyle/>
        <a:p>
          <a:endParaRPr lang="pt-BR"/>
        </a:p>
      </dgm:t>
    </dgm:pt>
    <dgm:pt modelId="{D7E295EC-A465-41DE-80FE-95038ADDC7B1}" type="pres">
      <dgm:prSet presAssocID="{3C85D4BD-E461-48A4-93AB-2CBD079A71D7}" presName="parTx" presStyleLbl="revTx" presStyleIdx="3" presStyleCnt="28"/>
      <dgm:spPr/>
      <dgm:t>
        <a:bodyPr/>
        <a:lstStyle/>
        <a:p>
          <a:endParaRPr lang="pt-BR"/>
        </a:p>
      </dgm:t>
    </dgm:pt>
    <dgm:pt modelId="{91B98A1D-C5B3-48F8-97BE-4BCA4E1404BA}" type="pres">
      <dgm:prSet presAssocID="{3C85D4BD-E461-48A4-93AB-2CBD079A71D7}" presName="bSpace" presStyleCnt="0"/>
      <dgm:spPr/>
      <dgm:t>
        <a:bodyPr/>
        <a:lstStyle/>
        <a:p>
          <a:endParaRPr lang="pt-BR"/>
        </a:p>
      </dgm:t>
    </dgm:pt>
    <dgm:pt modelId="{4A2FEE96-E51D-4130-A4EC-200DBB83F684}" type="pres">
      <dgm:prSet presAssocID="{3C85D4BD-E461-48A4-93AB-2CBD079A71D7}" presName="parBackupNorm" presStyleCnt="0"/>
      <dgm:spPr/>
      <dgm:t>
        <a:bodyPr/>
        <a:lstStyle/>
        <a:p>
          <a:endParaRPr lang="pt-BR"/>
        </a:p>
      </dgm:t>
    </dgm:pt>
    <dgm:pt modelId="{8C46CC17-5C13-4738-80C4-64C1CECA80E1}" type="pres">
      <dgm:prSet presAssocID="{8476F3E7-9269-48AE-B38F-73836494E88E}" presName="parSpace" presStyleCnt="0"/>
      <dgm:spPr/>
      <dgm:t>
        <a:bodyPr/>
        <a:lstStyle/>
        <a:p>
          <a:endParaRPr lang="pt-BR"/>
        </a:p>
      </dgm:t>
    </dgm:pt>
    <dgm:pt modelId="{8928F990-888F-4A6D-BD3D-3D51D9C4F84A}" type="pres">
      <dgm:prSet presAssocID="{C4A7EB7A-3A49-4BB3-B8D2-E325A22BDFDC}" presName="desBackupLeftNorm" presStyleCnt="0"/>
      <dgm:spPr/>
      <dgm:t>
        <a:bodyPr/>
        <a:lstStyle/>
        <a:p>
          <a:endParaRPr lang="pt-BR"/>
        </a:p>
      </dgm:t>
    </dgm:pt>
    <dgm:pt modelId="{5C0AEA71-283E-4D27-9F45-873C94E6C104}" type="pres">
      <dgm:prSet presAssocID="{C4A7EB7A-3A49-4BB3-B8D2-E325A22BDFDC}" presName="desComposite" presStyleCnt="0"/>
      <dgm:spPr/>
      <dgm:t>
        <a:bodyPr/>
        <a:lstStyle/>
        <a:p>
          <a:endParaRPr lang="pt-BR"/>
        </a:p>
      </dgm:t>
    </dgm:pt>
    <dgm:pt modelId="{05178DCB-907E-47EA-A04F-D1FEF85801D1}" type="pres">
      <dgm:prSet presAssocID="{C4A7EB7A-3A49-4BB3-B8D2-E325A22BDFDC}" presName="desCircle" presStyleLbl="node1" presStyleIdx="1" presStyleCnt="11"/>
      <dgm:spPr/>
      <dgm:t>
        <a:bodyPr/>
        <a:lstStyle/>
        <a:p>
          <a:endParaRPr lang="pt-BR"/>
        </a:p>
      </dgm:t>
    </dgm:pt>
    <dgm:pt modelId="{4B4D47A9-5934-44C2-9F95-DFC5AC9BBBE4}" type="pres">
      <dgm:prSet presAssocID="{C4A7EB7A-3A49-4BB3-B8D2-E325A22BDFDC}" presName="chTx" presStyleLbl="revTx" presStyleIdx="4" presStyleCnt="28"/>
      <dgm:spPr/>
      <dgm:t>
        <a:bodyPr/>
        <a:lstStyle/>
        <a:p>
          <a:endParaRPr lang="pt-BR"/>
        </a:p>
      </dgm:t>
    </dgm:pt>
    <dgm:pt modelId="{66F5C56B-E353-488B-B0B7-EA2194611294}" type="pres">
      <dgm:prSet presAssocID="{C4A7EB7A-3A49-4BB3-B8D2-E325A22BDFDC}" presName="desTx" presStyleLbl="revTx" presStyleIdx="5" presStyleCnt="28">
        <dgm:presLayoutVars>
          <dgm:bulletEnabled val="1"/>
        </dgm:presLayoutVars>
      </dgm:prSet>
      <dgm:spPr/>
      <dgm:t>
        <a:bodyPr/>
        <a:lstStyle/>
        <a:p>
          <a:endParaRPr lang="pt-BR"/>
        </a:p>
      </dgm:t>
    </dgm:pt>
    <dgm:pt modelId="{2C2ED189-8FD9-4589-803F-17451E6868D2}" type="pres">
      <dgm:prSet presAssocID="{C4A7EB7A-3A49-4BB3-B8D2-E325A22BDFDC}" presName="desBackupRightNorm" presStyleCnt="0"/>
      <dgm:spPr/>
      <dgm:t>
        <a:bodyPr/>
        <a:lstStyle/>
        <a:p>
          <a:endParaRPr lang="pt-BR"/>
        </a:p>
      </dgm:t>
    </dgm:pt>
    <dgm:pt modelId="{2CEE7F8D-513A-446E-A454-55C1F581A225}" type="pres">
      <dgm:prSet presAssocID="{DD76895F-DEC7-492F-A6DD-EE0210DD5158}" presName="desSpace" presStyleCnt="0"/>
      <dgm:spPr/>
      <dgm:t>
        <a:bodyPr/>
        <a:lstStyle/>
        <a:p>
          <a:endParaRPr lang="pt-BR"/>
        </a:p>
      </dgm:t>
    </dgm:pt>
    <dgm:pt modelId="{DBEE9E84-F42B-4611-918A-B610B7409FE7}" type="pres">
      <dgm:prSet presAssocID="{F9C646F7-662E-4677-931A-F93759B35722}" presName="desBackupLeftNorm" presStyleCnt="0"/>
      <dgm:spPr/>
      <dgm:t>
        <a:bodyPr/>
        <a:lstStyle/>
        <a:p>
          <a:endParaRPr lang="pt-BR"/>
        </a:p>
      </dgm:t>
    </dgm:pt>
    <dgm:pt modelId="{15E60027-25B4-4B91-8CE2-4AD7710248D4}" type="pres">
      <dgm:prSet presAssocID="{F9C646F7-662E-4677-931A-F93759B35722}" presName="desComposite" presStyleCnt="0"/>
      <dgm:spPr/>
      <dgm:t>
        <a:bodyPr/>
        <a:lstStyle/>
        <a:p>
          <a:endParaRPr lang="pt-BR"/>
        </a:p>
      </dgm:t>
    </dgm:pt>
    <dgm:pt modelId="{13619774-15B4-4116-89D7-D0105934FF65}" type="pres">
      <dgm:prSet presAssocID="{F9C646F7-662E-4677-931A-F93759B35722}" presName="desCircle" presStyleLbl="node1" presStyleIdx="2" presStyleCnt="11"/>
      <dgm:spPr/>
      <dgm:t>
        <a:bodyPr/>
        <a:lstStyle/>
        <a:p>
          <a:endParaRPr lang="pt-BR"/>
        </a:p>
      </dgm:t>
    </dgm:pt>
    <dgm:pt modelId="{7AF6EDB0-487A-4E8A-A68D-A92B3FBD6D8D}" type="pres">
      <dgm:prSet presAssocID="{F9C646F7-662E-4677-931A-F93759B35722}" presName="chTx" presStyleLbl="revTx" presStyleIdx="6" presStyleCnt="28"/>
      <dgm:spPr/>
      <dgm:t>
        <a:bodyPr/>
        <a:lstStyle/>
        <a:p>
          <a:endParaRPr lang="pt-BR"/>
        </a:p>
      </dgm:t>
    </dgm:pt>
    <dgm:pt modelId="{6A2637C9-8E08-4A75-8023-8D4634DFA9CA}" type="pres">
      <dgm:prSet presAssocID="{F9C646F7-662E-4677-931A-F93759B35722}" presName="desTx" presStyleLbl="revTx" presStyleIdx="7" presStyleCnt="28">
        <dgm:presLayoutVars>
          <dgm:bulletEnabled val="1"/>
        </dgm:presLayoutVars>
      </dgm:prSet>
      <dgm:spPr/>
      <dgm:t>
        <a:bodyPr/>
        <a:lstStyle/>
        <a:p>
          <a:endParaRPr lang="pt-BR"/>
        </a:p>
      </dgm:t>
    </dgm:pt>
    <dgm:pt modelId="{9DAE7882-EACC-484D-BFB0-98AF4A61E433}" type="pres">
      <dgm:prSet presAssocID="{F9C646F7-662E-4677-931A-F93759B35722}" presName="desBackupRightNorm" presStyleCnt="0"/>
      <dgm:spPr/>
      <dgm:t>
        <a:bodyPr/>
        <a:lstStyle/>
        <a:p>
          <a:endParaRPr lang="pt-BR"/>
        </a:p>
      </dgm:t>
    </dgm:pt>
    <dgm:pt modelId="{106880D9-25C2-4EEC-A99C-FAFFA354AB32}" type="pres">
      <dgm:prSet presAssocID="{88B46A63-71B4-4BC6-812B-758B2BE296BF}" presName="desSpace" presStyleCnt="0"/>
      <dgm:spPr/>
      <dgm:t>
        <a:bodyPr/>
        <a:lstStyle/>
        <a:p>
          <a:endParaRPr lang="pt-BR"/>
        </a:p>
      </dgm:t>
    </dgm:pt>
    <dgm:pt modelId="{23ECD419-E4A8-4EB5-B81A-9BF0C7AE1A5E}" type="pres">
      <dgm:prSet presAssocID="{CD5FAF86-729C-46DC-A21F-56E840E044EC}" presName="desBackupLeftNorm" presStyleCnt="0"/>
      <dgm:spPr/>
      <dgm:t>
        <a:bodyPr/>
        <a:lstStyle/>
        <a:p>
          <a:endParaRPr lang="pt-BR"/>
        </a:p>
      </dgm:t>
    </dgm:pt>
    <dgm:pt modelId="{4F582667-8213-417E-8272-6B3CBD921775}" type="pres">
      <dgm:prSet presAssocID="{CD5FAF86-729C-46DC-A21F-56E840E044EC}" presName="desComposite" presStyleCnt="0"/>
      <dgm:spPr/>
      <dgm:t>
        <a:bodyPr/>
        <a:lstStyle/>
        <a:p>
          <a:endParaRPr lang="pt-BR"/>
        </a:p>
      </dgm:t>
    </dgm:pt>
    <dgm:pt modelId="{74E4E3F7-7440-4321-97E4-FBF90E6597E2}" type="pres">
      <dgm:prSet presAssocID="{CD5FAF86-729C-46DC-A21F-56E840E044EC}" presName="desCircle" presStyleLbl="node1" presStyleIdx="3" presStyleCnt="11"/>
      <dgm:spPr/>
      <dgm:t>
        <a:bodyPr/>
        <a:lstStyle/>
        <a:p>
          <a:endParaRPr lang="pt-BR"/>
        </a:p>
      </dgm:t>
    </dgm:pt>
    <dgm:pt modelId="{A261D971-E2F1-42B4-BB5B-5A0C2175A67A}" type="pres">
      <dgm:prSet presAssocID="{CD5FAF86-729C-46DC-A21F-56E840E044EC}" presName="chTx" presStyleLbl="revTx" presStyleIdx="8" presStyleCnt="28"/>
      <dgm:spPr/>
      <dgm:t>
        <a:bodyPr/>
        <a:lstStyle/>
        <a:p>
          <a:endParaRPr lang="pt-BR"/>
        </a:p>
      </dgm:t>
    </dgm:pt>
    <dgm:pt modelId="{0C4B87AC-397A-4BC7-9FC6-FD7F8D49C923}" type="pres">
      <dgm:prSet presAssocID="{CD5FAF86-729C-46DC-A21F-56E840E044EC}" presName="desTx" presStyleLbl="revTx" presStyleIdx="9" presStyleCnt="28">
        <dgm:presLayoutVars>
          <dgm:bulletEnabled val="1"/>
        </dgm:presLayoutVars>
      </dgm:prSet>
      <dgm:spPr/>
      <dgm:t>
        <a:bodyPr/>
        <a:lstStyle/>
        <a:p>
          <a:endParaRPr lang="pt-BR"/>
        </a:p>
      </dgm:t>
    </dgm:pt>
    <dgm:pt modelId="{295AD1EA-D2D0-4E6A-AE61-2B195623707E}" type="pres">
      <dgm:prSet presAssocID="{CD5FAF86-729C-46DC-A21F-56E840E044EC}" presName="desBackupRightNorm" presStyleCnt="0"/>
      <dgm:spPr/>
      <dgm:t>
        <a:bodyPr/>
        <a:lstStyle/>
        <a:p>
          <a:endParaRPr lang="pt-BR"/>
        </a:p>
      </dgm:t>
    </dgm:pt>
    <dgm:pt modelId="{CCBADF0A-22F1-48D5-8EA7-770F1E0DD85B}" type="pres">
      <dgm:prSet presAssocID="{49AC88D5-3926-49F5-B9F5-8DF35F9985F1}" presName="desSpace" presStyleCnt="0"/>
      <dgm:spPr/>
      <dgm:t>
        <a:bodyPr/>
        <a:lstStyle/>
        <a:p>
          <a:endParaRPr lang="pt-BR"/>
        </a:p>
      </dgm:t>
    </dgm:pt>
    <dgm:pt modelId="{7A956863-F6B7-4454-B03D-B98CCA0B83D7}" type="pres">
      <dgm:prSet presAssocID="{29348D88-2D33-467F-BC48-DB451B91616E}" presName="desBackupLeftNorm" presStyleCnt="0"/>
      <dgm:spPr/>
      <dgm:t>
        <a:bodyPr/>
        <a:lstStyle/>
        <a:p>
          <a:endParaRPr lang="pt-BR"/>
        </a:p>
      </dgm:t>
    </dgm:pt>
    <dgm:pt modelId="{46A4AEA4-D80C-4CCE-BA3A-3DF9BCEC80C1}" type="pres">
      <dgm:prSet presAssocID="{29348D88-2D33-467F-BC48-DB451B91616E}" presName="desComposite" presStyleCnt="0"/>
      <dgm:spPr/>
      <dgm:t>
        <a:bodyPr/>
        <a:lstStyle/>
        <a:p>
          <a:endParaRPr lang="pt-BR"/>
        </a:p>
      </dgm:t>
    </dgm:pt>
    <dgm:pt modelId="{0B1F0F2A-3926-438F-87DD-B44DA8F7C3BE}" type="pres">
      <dgm:prSet presAssocID="{29348D88-2D33-467F-BC48-DB451B91616E}" presName="desCircle" presStyleLbl="node1" presStyleIdx="4" presStyleCnt="11"/>
      <dgm:spPr/>
      <dgm:t>
        <a:bodyPr/>
        <a:lstStyle/>
        <a:p>
          <a:endParaRPr lang="pt-BR"/>
        </a:p>
      </dgm:t>
    </dgm:pt>
    <dgm:pt modelId="{B0437C6C-8CB0-48C3-B9D2-0E216ED45512}" type="pres">
      <dgm:prSet presAssocID="{29348D88-2D33-467F-BC48-DB451B91616E}" presName="chTx" presStyleLbl="revTx" presStyleIdx="10" presStyleCnt="28"/>
      <dgm:spPr/>
      <dgm:t>
        <a:bodyPr/>
        <a:lstStyle/>
        <a:p>
          <a:endParaRPr lang="pt-BR"/>
        </a:p>
      </dgm:t>
    </dgm:pt>
    <dgm:pt modelId="{DEE645A5-F94F-4353-BFAB-4E38081AC7D1}" type="pres">
      <dgm:prSet presAssocID="{29348D88-2D33-467F-BC48-DB451B91616E}" presName="desTx" presStyleLbl="revTx" presStyleIdx="11" presStyleCnt="28">
        <dgm:presLayoutVars>
          <dgm:bulletEnabled val="1"/>
        </dgm:presLayoutVars>
      </dgm:prSet>
      <dgm:spPr/>
      <dgm:t>
        <a:bodyPr/>
        <a:lstStyle/>
        <a:p>
          <a:endParaRPr lang="pt-BR"/>
        </a:p>
      </dgm:t>
    </dgm:pt>
    <dgm:pt modelId="{83A8AE2A-E373-4170-BC19-2035724280EC}" type="pres">
      <dgm:prSet presAssocID="{29348D88-2D33-467F-BC48-DB451B91616E}" presName="desBackupRightNorm" presStyleCnt="0"/>
      <dgm:spPr/>
      <dgm:t>
        <a:bodyPr/>
        <a:lstStyle/>
        <a:p>
          <a:endParaRPr lang="pt-BR"/>
        </a:p>
      </dgm:t>
    </dgm:pt>
    <dgm:pt modelId="{3BAD6F42-1B01-4975-838E-C288E6F36953}" type="pres">
      <dgm:prSet presAssocID="{0CD59C02-44E3-4317-A07D-61EE2C28E411}" presName="desSpace" presStyleCnt="0"/>
      <dgm:spPr/>
      <dgm:t>
        <a:bodyPr/>
        <a:lstStyle/>
        <a:p>
          <a:endParaRPr lang="pt-BR"/>
        </a:p>
      </dgm:t>
    </dgm:pt>
    <dgm:pt modelId="{9B72007D-A8B6-48E0-9B95-E27121E9C86A}" type="pres">
      <dgm:prSet presAssocID="{C9AAA879-D64B-4B70-9E0B-972E8408DD54}" presName="desBackupLeftNorm" presStyleCnt="0"/>
      <dgm:spPr/>
      <dgm:t>
        <a:bodyPr/>
        <a:lstStyle/>
        <a:p>
          <a:endParaRPr lang="pt-BR"/>
        </a:p>
      </dgm:t>
    </dgm:pt>
    <dgm:pt modelId="{FC13537D-FD2D-4A4C-A0BF-9935C5AC709B}" type="pres">
      <dgm:prSet presAssocID="{C9AAA879-D64B-4B70-9E0B-972E8408DD54}" presName="desComposite" presStyleCnt="0"/>
      <dgm:spPr/>
      <dgm:t>
        <a:bodyPr/>
        <a:lstStyle/>
        <a:p>
          <a:endParaRPr lang="pt-BR"/>
        </a:p>
      </dgm:t>
    </dgm:pt>
    <dgm:pt modelId="{A66B32E2-1CFF-42BF-A63D-A03ECCA7F5FE}" type="pres">
      <dgm:prSet presAssocID="{C9AAA879-D64B-4B70-9E0B-972E8408DD54}" presName="desCircle" presStyleLbl="node1" presStyleIdx="5" presStyleCnt="11"/>
      <dgm:spPr/>
      <dgm:t>
        <a:bodyPr/>
        <a:lstStyle/>
        <a:p>
          <a:endParaRPr lang="pt-BR"/>
        </a:p>
      </dgm:t>
    </dgm:pt>
    <dgm:pt modelId="{CECC56FB-68E9-41DB-BD71-19EB3619345B}" type="pres">
      <dgm:prSet presAssocID="{C9AAA879-D64B-4B70-9E0B-972E8408DD54}" presName="chTx" presStyleLbl="revTx" presStyleIdx="12" presStyleCnt="28"/>
      <dgm:spPr/>
      <dgm:t>
        <a:bodyPr/>
        <a:lstStyle/>
        <a:p>
          <a:endParaRPr lang="pt-BR"/>
        </a:p>
      </dgm:t>
    </dgm:pt>
    <dgm:pt modelId="{00AE1B28-0A82-46FC-A263-992F876C26A3}" type="pres">
      <dgm:prSet presAssocID="{C9AAA879-D64B-4B70-9E0B-972E8408DD54}" presName="desTx" presStyleLbl="revTx" presStyleIdx="13" presStyleCnt="28">
        <dgm:presLayoutVars>
          <dgm:bulletEnabled val="1"/>
        </dgm:presLayoutVars>
      </dgm:prSet>
      <dgm:spPr/>
      <dgm:t>
        <a:bodyPr/>
        <a:lstStyle/>
        <a:p>
          <a:endParaRPr lang="pt-BR"/>
        </a:p>
      </dgm:t>
    </dgm:pt>
    <dgm:pt modelId="{8A44FD26-3501-45D3-B9E8-7ABD19769E6A}" type="pres">
      <dgm:prSet presAssocID="{C9AAA879-D64B-4B70-9E0B-972E8408DD54}" presName="desBackupRightNorm" presStyleCnt="0"/>
      <dgm:spPr/>
      <dgm:t>
        <a:bodyPr/>
        <a:lstStyle/>
        <a:p>
          <a:endParaRPr lang="pt-BR"/>
        </a:p>
      </dgm:t>
    </dgm:pt>
    <dgm:pt modelId="{C3A3CEF2-7B95-4245-9A37-1C1B6C202832}" type="pres">
      <dgm:prSet presAssocID="{9BF8357D-52A4-43D0-ADD1-A76AFD5796FD}" presName="desSpace" presStyleCnt="0"/>
      <dgm:spPr/>
      <dgm:t>
        <a:bodyPr/>
        <a:lstStyle/>
        <a:p>
          <a:endParaRPr lang="pt-BR"/>
        </a:p>
      </dgm:t>
    </dgm:pt>
    <dgm:pt modelId="{FAE0BCBF-04AE-470F-A86C-41D5F8F9C458}" type="pres">
      <dgm:prSet presAssocID="{2FB7CABE-ED52-4C11-8536-57FAA40C149B}" presName="desBackupLeftNorm" presStyleCnt="0"/>
      <dgm:spPr/>
      <dgm:t>
        <a:bodyPr/>
        <a:lstStyle/>
        <a:p>
          <a:endParaRPr lang="pt-BR"/>
        </a:p>
      </dgm:t>
    </dgm:pt>
    <dgm:pt modelId="{39ED4A6B-D28E-4D0B-95B0-2056F361C7A8}" type="pres">
      <dgm:prSet presAssocID="{2FB7CABE-ED52-4C11-8536-57FAA40C149B}" presName="desComposite" presStyleCnt="0"/>
      <dgm:spPr/>
      <dgm:t>
        <a:bodyPr/>
        <a:lstStyle/>
        <a:p>
          <a:endParaRPr lang="pt-BR"/>
        </a:p>
      </dgm:t>
    </dgm:pt>
    <dgm:pt modelId="{687ED196-6A90-461B-B2AA-6A63D4657C7F}" type="pres">
      <dgm:prSet presAssocID="{2FB7CABE-ED52-4C11-8536-57FAA40C149B}" presName="desCircle" presStyleLbl="node1" presStyleIdx="6" presStyleCnt="11"/>
      <dgm:spPr/>
      <dgm:t>
        <a:bodyPr/>
        <a:lstStyle/>
        <a:p>
          <a:endParaRPr lang="pt-BR"/>
        </a:p>
      </dgm:t>
    </dgm:pt>
    <dgm:pt modelId="{55B5C52C-0E93-4725-BFFD-842D53D829C6}" type="pres">
      <dgm:prSet presAssocID="{2FB7CABE-ED52-4C11-8536-57FAA40C149B}" presName="chTx" presStyleLbl="revTx" presStyleIdx="14" presStyleCnt="28"/>
      <dgm:spPr/>
      <dgm:t>
        <a:bodyPr/>
        <a:lstStyle/>
        <a:p>
          <a:endParaRPr lang="pt-BR"/>
        </a:p>
      </dgm:t>
    </dgm:pt>
    <dgm:pt modelId="{807408CB-0FBF-416F-9092-F986E55505C9}" type="pres">
      <dgm:prSet presAssocID="{2FB7CABE-ED52-4C11-8536-57FAA40C149B}" presName="desTx" presStyleLbl="revTx" presStyleIdx="15" presStyleCnt="28">
        <dgm:presLayoutVars>
          <dgm:bulletEnabled val="1"/>
        </dgm:presLayoutVars>
      </dgm:prSet>
      <dgm:spPr/>
      <dgm:t>
        <a:bodyPr/>
        <a:lstStyle/>
        <a:p>
          <a:endParaRPr lang="pt-BR"/>
        </a:p>
      </dgm:t>
    </dgm:pt>
    <dgm:pt modelId="{5817FEF2-712D-4C68-8C62-2730D3C99D7B}" type="pres">
      <dgm:prSet presAssocID="{2FB7CABE-ED52-4C11-8536-57FAA40C149B}" presName="desBackupRightNorm" presStyleCnt="0"/>
      <dgm:spPr/>
      <dgm:t>
        <a:bodyPr/>
        <a:lstStyle/>
        <a:p>
          <a:endParaRPr lang="pt-BR"/>
        </a:p>
      </dgm:t>
    </dgm:pt>
    <dgm:pt modelId="{C24BC504-2504-4512-BB8F-46215CF4D577}" type="pres">
      <dgm:prSet presAssocID="{983C1A93-6573-47A6-8ECA-72B273B08D0A}" presName="desSpace" presStyleCnt="0"/>
      <dgm:spPr/>
      <dgm:t>
        <a:bodyPr/>
        <a:lstStyle/>
        <a:p>
          <a:endParaRPr lang="pt-BR"/>
        </a:p>
      </dgm:t>
    </dgm:pt>
    <dgm:pt modelId="{C68E524D-2920-496B-9DCF-E7A89BA9EE92}" type="pres">
      <dgm:prSet presAssocID="{5572B961-9584-4FF4-9681-F5B05A8755C9}" presName="parComposite" presStyleCnt="0"/>
      <dgm:spPr/>
      <dgm:t>
        <a:bodyPr/>
        <a:lstStyle/>
        <a:p>
          <a:endParaRPr lang="pt-BR"/>
        </a:p>
      </dgm:t>
    </dgm:pt>
    <dgm:pt modelId="{C85DC757-4EC2-4C9E-B6EC-E66B1053E065}" type="pres">
      <dgm:prSet presAssocID="{5572B961-9584-4FF4-9681-F5B05A8755C9}" presName="parBigCircle" presStyleLbl="node0" presStyleIdx="2" presStyleCnt="6"/>
      <dgm:spPr/>
      <dgm:t>
        <a:bodyPr/>
        <a:lstStyle/>
        <a:p>
          <a:endParaRPr lang="pt-BR"/>
        </a:p>
      </dgm:t>
    </dgm:pt>
    <dgm:pt modelId="{72789470-FC3E-41C4-B2CE-FDDC12664589}" type="pres">
      <dgm:prSet presAssocID="{5572B961-9584-4FF4-9681-F5B05A8755C9}" presName="parTx" presStyleLbl="revTx" presStyleIdx="16" presStyleCnt="28"/>
      <dgm:spPr/>
      <dgm:t>
        <a:bodyPr/>
        <a:lstStyle/>
        <a:p>
          <a:endParaRPr lang="pt-BR"/>
        </a:p>
      </dgm:t>
    </dgm:pt>
    <dgm:pt modelId="{030A9EEE-D533-443B-8FB2-CA5F08F9E5EA}" type="pres">
      <dgm:prSet presAssocID="{5572B961-9584-4FF4-9681-F5B05A8755C9}" presName="bSpace" presStyleCnt="0"/>
      <dgm:spPr/>
      <dgm:t>
        <a:bodyPr/>
        <a:lstStyle/>
        <a:p>
          <a:endParaRPr lang="pt-BR"/>
        </a:p>
      </dgm:t>
    </dgm:pt>
    <dgm:pt modelId="{E03457C0-9D09-43DE-8F42-6C787D924DB7}" type="pres">
      <dgm:prSet presAssocID="{5572B961-9584-4FF4-9681-F5B05A8755C9}" presName="parBackupNorm" presStyleCnt="0"/>
      <dgm:spPr/>
      <dgm:t>
        <a:bodyPr/>
        <a:lstStyle/>
        <a:p>
          <a:endParaRPr lang="pt-BR"/>
        </a:p>
      </dgm:t>
    </dgm:pt>
    <dgm:pt modelId="{685CC1D1-48AC-4ED8-B1C9-2ACC3ED4A5BA}" type="pres">
      <dgm:prSet presAssocID="{CAF4B89B-C6ED-4D76-A9EA-9BC9A2505446}" presName="parSpace" presStyleCnt="0"/>
      <dgm:spPr/>
      <dgm:t>
        <a:bodyPr/>
        <a:lstStyle/>
        <a:p>
          <a:endParaRPr lang="pt-BR"/>
        </a:p>
      </dgm:t>
    </dgm:pt>
    <dgm:pt modelId="{3530B228-70D0-4336-8CE0-4C4E909FE00A}" type="pres">
      <dgm:prSet presAssocID="{EAA9A20F-11BF-4579-97E7-5E283EB56CFC}" presName="desBackupLeftNorm" presStyleCnt="0"/>
      <dgm:spPr/>
      <dgm:t>
        <a:bodyPr/>
        <a:lstStyle/>
        <a:p>
          <a:endParaRPr lang="pt-BR"/>
        </a:p>
      </dgm:t>
    </dgm:pt>
    <dgm:pt modelId="{6492EE7F-2CBC-4F3B-8145-D15C8051D419}" type="pres">
      <dgm:prSet presAssocID="{EAA9A20F-11BF-4579-97E7-5E283EB56CFC}" presName="desComposite" presStyleCnt="0"/>
      <dgm:spPr/>
      <dgm:t>
        <a:bodyPr/>
        <a:lstStyle/>
        <a:p>
          <a:endParaRPr lang="pt-BR"/>
        </a:p>
      </dgm:t>
    </dgm:pt>
    <dgm:pt modelId="{68D3BD8E-4006-4A40-BF8B-124C448C1155}" type="pres">
      <dgm:prSet presAssocID="{EAA9A20F-11BF-4579-97E7-5E283EB56CFC}" presName="desCircle" presStyleLbl="node1" presStyleIdx="7" presStyleCnt="11"/>
      <dgm:spPr/>
      <dgm:t>
        <a:bodyPr/>
        <a:lstStyle/>
        <a:p>
          <a:endParaRPr lang="pt-BR"/>
        </a:p>
      </dgm:t>
    </dgm:pt>
    <dgm:pt modelId="{C233977F-D21C-4CA2-9B4E-518420680A0A}" type="pres">
      <dgm:prSet presAssocID="{EAA9A20F-11BF-4579-97E7-5E283EB56CFC}" presName="chTx" presStyleLbl="revTx" presStyleIdx="17" presStyleCnt="28"/>
      <dgm:spPr/>
      <dgm:t>
        <a:bodyPr/>
        <a:lstStyle/>
        <a:p>
          <a:endParaRPr lang="pt-BR"/>
        </a:p>
      </dgm:t>
    </dgm:pt>
    <dgm:pt modelId="{0DE2EAE1-7528-4D63-9BC9-A34B6B94ACA4}" type="pres">
      <dgm:prSet presAssocID="{EAA9A20F-11BF-4579-97E7-5E283EB56CFC}" presName="desTx" presStyleLbl="revTx" presStyleIdx="18" presStyleCnt="28">
        <dgm:presLayoutVars>
          <dgm:bulletEnabled val="1"/>
        </dgm:presLayoutVars>
      </dgm:prSet>
      <dgm:spPr/>
      <dgm:t>
        <a:bodyPr/>
        <a:lstStyle/>
        <a:p>
          <a:endParaRPr lang="pt-BR"/>
        </a:p>
      </dgm:t>
    </dgm:pt>
    <dgm:pt modelId="{EA3E897E-AEAF-4D4C-B25F-DBA9047D8666}" type="pres">
      <dgm:prSet presAssocID="{EAA9A20F-11BF-4579-97E7-5E283EB56CFC}" presName="desBackupRightNorm" presStyleCnt="0"/>
      <dgm:spPr/>
      <dgm:t>
        <a:bodyPr/>
        <a:lstStyle/>
        <a:p>
          <a:endParaRPr lang="pt-BR"/>
        </a:p>
      </dgm:t>
    </dgm:pt>
    <dgm:pt modelId="{FE492DBA-0A61-43D1-89B8-3B9AAEB29FF8}" type="pres">
      <dgm:prSet presAssocID="{6D052A35-20F4-4562-891A-E6D13522C896}" presName="desSpace" presStyleCnt="0"/>
      <dgm:spPr/>
      <dgm:t>
        <a:bodyPr/>
        <a:lstStyle/>
        <a:p>
          <a:endParaRPr lang="pt-BR"/>
        </a:p>
      </dgm:t>
    </dgm:pt>
    <dgm:pt modelId="{3E2B0F5D-009F-46BD-A1DB-99FCB2154179}" type="pres">
      <dgm:prSet presAssocID="{FB466C82-DD2C-433F-B1A1-2A42F602F6C3}" presName="desBackupLeftNorm" presStyleCnt="0"/>
      <dgm:spPr/>
      <dgm:t>
        <a:bodyPr/>
        <a:lstStyle/>
        <a:p>
          <a:endParaRPr lang="pt-BR"/>
        </a:p>
      </dgm:t>
    </dgm:pt>
    <dgm:pt modelId="{AFD1DB5F-B5DB-4158-916F-01B0158B40A2}" type="pres">
      <dgm:prSet presAssocID="{FB466C82-DD2C-433F-B1A1-2A42F602F6C3}" presName="desComposite" presStyleCnt="0"/>
      <dgm:spPr/>
      <dgm:t>
        <a:bodyPr/>
        <a:lstStyle/>
        <a:p>
          <a:endParaRPr lang="pt-BR"/>
        </a:p>
      </dgm:t>
    </dgm:pt>
    <dgm:pt modelId="{2B96F1C0-4863-4B3B-BC71-FE9CC5206B48}" type="pres">
      <dgm:prSet presAssocID="{FB466C82-DD2C-433F-B1A1-2A42F602F6C3}" presName="desCircle" presStyleLbl="node1" presStyleIdx="8" presStyleCnt="11"/>
      <dgm:spPr/>
      <dgm:t>
        <a:bodyPr/>
        <a:lstStyle/>
        <a:p>
          <a:endParaRPr lang="pt-BR"/>
        </a:p>
      </dgm:t>
    </dgm:pt>
    <dgm:pt modelId="{FEE93CA5-3E88-46FF-96A6-9159F7A67424}" type="pres">
      <dgm:prSet presAssocID="{FB466C82-DD2C-433F-B1A1-2A42F602F6C3}" presName="chTx" presStyleLbl="revTx" presStyleIdx="19" presStyleCnt="28"/>
      <dgm:spPr/>
      <dgm:t>
        <a:bodyPr/>
        <a:lstStyle/>
        <a:p>
          <a:endParaRPr lang="pt-BR"/>
        </a:p>
      </dgm:t>
    </dgm:pt>
    <dgm:pt modelId="{5754EED8-B8D1-4126-940C-F5B94CA744F7}" type="pres">
      <dgm:prSet presAssocID="{FB466C82-DD2C-433F-B1A1-2A42F602F6C3}" presName="desTx" presStyleLbl="revTx" presStyleIdx="20" presStyleCnt="28">
        <dgm:presLayoutVars>
          <dgm:bulletEnabled val="1"/>
        </dgm:presLayoutVars>
      </dgm:prSet>
      <dgm:spPr/>
      <dgm:t>
        <a:bodyPr/>
        <a:lstStyle/>
        <a:p>
          <a:endParaRPr lang="pt-BR"/>
        </a:p>
      </dgm:t>
    </dgm:pt>
    <dgm:pt modelId="{7501F660-1E12-4E83-BA18-E66BAE53CCCA}" type="pres">
      <dgm:prSet presAssocID="{FB466C82-DD2C-433F-B1A1-2A42F602F6C3}" presName="desBackupRightNorm" presStyleCnt="0"/>
      <dgm:spPr/>
      <dgm:t>
        <a:bodyPr/>
        <a:lstStyle/>
        <a:p>
          <a:endParaRPr lang="pt-BR"/>
        </a:p>
      </dgm:t>
    </dgm:pt>
    <dgm:pt modelId="{2E318534-DFCC-42FF-A921-1B610A0E0030}" type="pres">
      <dgm:prSet presAssocID="{E6278041-83DC-4318-ADB2-029EAE9EDDF2}" presName="desSpace" presStyleCnt="0"/>
      <dgm:spPr/>
      <dgm:t>
        <a:bodyPr/>
        <a:lstStyle/>
        <a:p>
          <a:endParaRPr lang="pt-BR"/>
        </a:p>
      </dgm:t>
    </dgm:pt>
    <dgm:pt modelId="{6F38F47F-B096-4DD2-AD9C-646AF43249A4}" type="pres">
      <dgm:prSet presAssocID="{90868E14-E52B-4169-A203-353903DE7642}" presName="parComposite" presStyleCnt="0"/>
      <dgm:spPr/>
      <dgm:t>
        <a:bodyPr/>
        <a:lstStyle/>
        <a:p>
          <a:endParaRPr lang="pt-BR"/>
        </a:p>
      </dgm:t>
    </dgm:pt>
    <dgm:pt modelId="{38B92368-5D4D-4916-A564-6B32473C1884}" type="pres">
      <dgm:prSet presAssocID="{90868E14-E52B-4169-A203-353903DE7642}" presName="parBigCircle" presStyleLbl="node0" presStyleIdx="3" presStyleCnt="6"/>
      <dgm:spPr/>
      <dgm:t>
        <a:bodyPr/>
        <a:lstStyle/>
        <a:p>
          <a:endParaRPr lang="pt-BR"/>
        </a:p>
      </dgm:t>
    </dgm:pt>
    <dgm:pt modelId="{F04B7DDF-FEBC-47BB-A771-D8F668C5468E}" type="pres">
      <dgm:prSet presAssocID="{90868E14-E52B-4169-A203-353903DE7642}" presName="parTx" presStyleLbl="revTx" presStyleIdx="21" presStyleCnt="28"/>
      <dgm:spPr/>
      <dgm:t>
        <a:bodyPr/>
        <a:lstStyle/>
        <a:p>
          <a:endParaRPr lang="pt-BR"/>
        </a:p>
      </dgm:t>
    </dgm:pt>
    <dgm:pt modelId="{6F743FB0-20FC-42B1-A5B7-0C9434E7530F}" type="pres">
      <dgm:prSet presAssocID="{90868E14-E52B-4169-A203-353903DE7642}" presName="bSpace" presStyleCnt="0"/>
      <dgm:spPr/>
      <dgm:t>
        <a:bodyPr/>
        <a:lstStyle/>
        <a:p>
          <a:endParaRPr lang="pt-BR"/>
        </a:p>
      </dgm:t>
    </dgm:pt>
    <dgm:pt modelId="{4A6035BA-8A6C-45CE-B712-85F36B6DC521}" type="pres">
      <dgm:prSet presAssocID="{90868E14-E52B-4169-A203-353903DE7642}" presName="parBackupNorm" presStyleCnt="0"/>
      <dgm:spPr/>
      <dgm:t>
        <a:bodyPr/>
        <a:lstStyle/>
        <a:p>
          <a:endParaRPr lang="pt-BR"/>
        </a:p>
      </dgm:t>
    </dgm:pt>
    <dgm:pt modelId="{0DFA93C9-8E23-44D4-BA4C-3CB1DE100339}" type="pres">
      <dgm:prSet presAssocID="{49F509AE-9151-498E-841A-A3E10343C1FB}" presName="parSpace" presStyleCnt="0"/>
      <dgm:spPr/>
      <dgm:t>
        <a:bodyPr/>
        <a:lstStyle/>
        <a:p>
          <a:endParaRPr lang="pt-BR"/>
        </a:p>
      </dgm:t>
    </dgm:pt>
    <dgm:pt modelId="{8B53FA22-1384-433C-BA70-05982CE8B916}" type="pres">
      <dgm:prSet presAssocID="{FE6FCC67-C5DC-4E2F-B5CA-C176FE6BE324}" presName="parComposite" presStyleCnt="0"/>
      <dgm:spPr/>
    </dgm:pt>
    <dgm:pt modelId="{DFA3625A-67F4-4DAB-BA21-3AE21CA46D6B}" type="pres">
      <dgm:prSet presAssocID="{FE6FCC67-C5DC-4E2F-B5CA-C176FE6BE324}" presName="parBigCircle" presStyleLbl="node0" presStyleIdx="4" presStyleCnt="6"/>
      <dgm:spPr/>
    </dgm:pt>
    <dgm:pt modelId="{0BC9A19A-B351-4885-8AAD-737F7EB4A195}" type="pres">
      <dgm:prSet presAssocID="{FE6FCC67-C5DC-4E2F-B5CA-C176FE6BE324}" presName="parTx" presStyleLbl="revTx" presStyleIdx="22" presStyleCnt="28"/>
      <dgm:spPr/>
      <dgm:t>
        <a:bodyPr/>
        <a:lstStyle/>
        <a:p>
          <a:endParaRPr lang="pt-BR"/>
        </a:p>
      </dgm:t>
    </dgm:pt>
    <dgm:pt modelId="{8FACC579-A941-4515-8179-B03A5545D144}" type="pres">
      <dgm:prSet presAssocID="{FE6FCC67-C5DC-4E2F-B5CA-C176FE6BE324}" presName="bSpace" presStyleCnt="0"/>
      <dgm:spPr/>
    </dgm:pt>
    <dgm:pt modelId="{FAF78FEB-8B79-4CF8-AF86-566A6FA3FAA3}" type="pres">
      <dgm:prSet presAssocID="{FE6FCC67-C5DC-4E2F-B5CA-C176FE6BE324}" presName="parBackupNorm" presStyleCnt="0"/>
      <dgm:spPr/>
    </dgm:pt>
    <dgm:pt modelId="{660F1A83-EE1C-4C5F-AB9D-E68F7242EC86}" type="pres">
      <dgm:prSet presAssocID="{6375242D-2E94-4AB1-BE60-D804FF305CE3}" presName="parSpace" presStyleCnt="0"/>
      <dgm:spPr/>
    </dgm:pt>
    <dgm:pt modelId="{CC677A37-38FB-47A8-B99B-0B9B46AF3042}" type="pres">
      <dgm:prSet presAssocID="{AEAD68D1-FEA0-4E67-AFBE-B5B33B004401}" presName="desBackupLeftNorm" presStyleCnt="0"/>
      <dgm:spPr/>
      <dgm:t>
        <a:bodyPr/>
        <a:lstStyle/>
        <a:p>
          <a:endParaRPr lang="pt-BR"/>
        </a:p>
      </dgm:t>
    </dgm:pt>
    <dgm:pt modelId="{CDA52C29-3336-4B12-BBF7-91D7A21BA3A9}" type="pres">
      <dgm:prSet presAssocID="{AEAD68D1-FEA0-4E67-AFBE-B5B33B004401}" presName="desComposite" presStyleCnt="0"/>
      <dgm:spPr/>
      <dgm:t>
        <a:bodyPr/>
        <a:lstStyle/>
        <a:p>
          <a:endParaRPr lang="pt-BR"/>
        </a:p>
      </dgm:t>
    </dgm:pt>
    <dgm:pt modelId="{61D493B4-C36F-480F-84FC-FAEF908F5F36}" type="pres">
      <dgm:prSet presAssocID="{AEAD68D1-FEA0-4E67-AFBE-B5B33B004401}" presName="desCircle" presStyleLbl="node1" presStyleIdx="9" presStyleCnt="11"/>
      <dgm:spPr/>
      <dgm:t>
        <a:bodyPr/>
        <a:lstStyle/>
        <a:p>
          <a:endParaRPr lang="pt-BR"/>
        </a:p>
      </dgm:t>
    </dgm:pt>
    <dgm:pt modelId="{900732DD-10AD-41D6-8D7E-809755F17181}" type="pres">
      <dgm:prSet presAssocID="{AEAD68D1-FEA0-4E67-AFBE-B5B33B004401}" presName="chTx" presStyleLbl="revTx" presStyleIdx="23" presStyleCnt="28"/>
      <dgm:spPr/>
      <dgm:t>
        <a:bodyPr/>
        <a:lstStyle/>
        <a:p>
          <a:endParaRPr lang="pt-BR"/>
        </a:p>
      </dgm:t>
    </dgm:pt>
    <dgm:pt modelId="{7A6D7E1C-536D-4C1C-848F-E7FF1207F7AC}" type="pres">
      <dgm:prSet presAssocID="{AEAD68D1-FEA0-4E67-AFBE-B5B33B004401}" presName="desTx" presStyleLbl="revTx" presStyleIdx="24" presStyleCnt="28">
        <dgm:presLayoutVars>
          <dgm:bulletEnabled val="1"/>
        </dgm:presLayoutVars>
      </dgm:prSet>
      <dgm:spPr/>
      <dgm:t>
        <a:bodyPr/>
        <a:lstStyle/>
        <a:p>
          <a:endParaRPr lang="pt-BR"/>
        </a:p>
      </dgm:t>
    </dgm:pt>
    <dgm:pt modelId="{7908B849-74A7-44EF-BAB0-C4B1CC17EB7A}" type="pres">
      <dgm:prSet presAssocID="{AEAD68D1-FEA0-4E67-AFBE-B5B33B004401}" presName="desBackupRightNorm" presStyleCnt="0"/>
      <dgm:spPr/>
      <dgm:t>
        <a:bodyPr/>
        <a:lstStyle/>
        <a:p>
          <a:endParaRPr lang="pt-BR"/>
        </a:p>
      </dgm:t>
    </dgm:pt>
    <dgm:pt modelId="{79DE16A0-0F52-4038-9149-2E31514781CF}" type="pres">
      <dgm:prSet presAssocID="{9C0FE5ED-D357-477F-807A-D72D2ACE11C7}" presName="desSpace" presStyleCnt="0"/>
      <dgm:spPr/>
      <dgm:t>
        <a:bodyPr/>
        <a:lstStyle/>
        <a:p>
          <a:endParaRPr lang="pt-BR"/>
        </a:p>
      </dgm:t>
    </dgm:pt>
    <dgm:pt modelId="{86443F8C-5BEC-4747-9B54-03C6DC3A71DA}" type="pres">
      <dgm:prSet presAssocID="{9A45B586-DB45-4312-98DA-05D99B183C80}" presName="parComposite" presStyleCnt="0"/>
      <dgm:spPr/>
      <dgm:t>
        <a:bodyPr/>
        <a:lstStyle/>
        <a:p>
          <a:endParaRPr lang="pt-BR"/>
        </a:p>
      </dgm:t>
    </dgm:pt>
    <dgm:pt modelId="{D6FC2A70-0C61-43BC-A39B-967BBDE0F219}" type="pres">
      <dgm:prSet presAssocID="{9A45B586-DB45-4312-98DA-05D99B183C80}" presName="parBigCircle" presStyleLbl="node0" presStyleIdx="5" presStyleCnt="6"/>
      <dgm:spPr>
        <a:solidFill>
          <a:srgbClr val="339933"/>
        </a:solidFill>
      </dgm:spPr>
      <dgm:t>
        <a:bodyPr/>
        <a:lstStyle/>
        <a:p>
          <a:endParaRPr lang="pt-BR"/>
        </a:p>
      </dgm:t>
    </dgm:pt>
    <dgm:pt modelId="{00AF582F-0266-44FB-AD50-B10FDB04B520}" type="pres">
      <dgm:prSet presAssocID="{9A45B586-DB45-4312-98DA-05D99B183C80}" presName="parTx" presStyleLbl="revTx" presStyleIdx="25" presStyleCnt="28"/>
      <dgm:spPr/>
      <dgm:t>
        <a:bodyPr/>
        <a:lstStyle/>
        <a:p>
          <a:endParaRPr lang="pt-BR"/>
        </a:p>
      </dgm:t>
    </dgm:pt>
    <dgm:pt modelId="{9EBA4B45-A01E-41AD-9A82-BA22367CCE79}" type="pres">
      <dgm:prSet presAssocID="{9A45B586-DB45-4312-98DA-05D99B183C80}" presName="bSpace" presStyleCnt="0"/>
      <dgm:spPr/>
      <dgm:t>
        <a:bodyPr/>
        <a:lstStyle/>
        <a:p>
          <a:endParaRPr lang="pt-BR"/>
        </a:p>
      </dgm:t>
    </dgm:pt>
    <dgm:pt modelId="{4B6A1DF0-61AF-4863-9F8F-D179D69024EF}" type="pres">
      <dgm:prSet presAssocID="{9A45B586-DB45-4312-98DA-05D99B183C80}" presName="parBackupNorm" presStyleCnt="0"/>
      <dgm:spPr/>
      <dgm:t>
        <a:bodyPr/>
        <a:lstStyle/>
        <a:p>
          <a:endParaRPr lang="pt-BR"/>
        </a:p>
      </dgm:t>
    </dgm:pt>
    <dgm:pt modelId="{A9DAEE71-99E5-4FD4-A0CF-83F3C1478A61}" type="pres">
      <dgm:prSet presAssocID="{D6845DA4-9558-4BF2-9730-60E1E1C108AB}" presName="parSpace" presStyleCnt="0"/>
      <dgm:spPr/>
      <dgm:t>
        <a:bodyPr/>
        <a:lstStyle/>
        <a:p>
          <a:endParaRPr lang="pt-BR"/>
        </a:p>
      </dgm:t>
    </dgm:pt>
    <dgm:pt modelId="{7D8CF20D-16D5-4F2F-839A-3261B4C0CCB4}" type="pres">
      <dgm:prSet presAssocID="{B8164E28-4165-4A4C-A9B7-5DA67CAF6685}" presName="desBackupLeftNorm" presStyleCnt="0"/>
      <dgm:spPr/>
    </dgm:pt>
    <dgm:pt modelId="{6FD63693-17BA-40D3-92CA-7A569B41F988}" type="pres">
      <dgm:prSet presAssocID="{B8164E28-4165-4A4C-A9B7-5DA67CAF6685}" presName="desComposite" presStyleCnt="0"/>
      <dgm:spPr/>
    </dgm:pt>
    <dgm:pt modelId="{178CE42F-A938-4ADE-BE5A-CC0960EC479A}" type="pres">
      <dgm:prSet presAssocID="{B8164E28-4165-4A4C-A9B7-5DA67CAF6685}" presName="desCircle" presStyleLbl="node1" presStyleIdx="10" presStyleCnt="11"/>
      <dgm:spPr>
        <a:solidFill>
          <a:srgbClr val="FFFF00"/>
        </a:solidFill>
      </dgm:spPr>
      <dgm:t>
        <a:bodyPr/>
        <a:lstStyle/>
        <a:p>
          <a:endParaRPr lang="pt-BR"/>
        </a:p>
      </dgm:t>
    </dgm:pt>
    <dgm:pt modelId="{7F5FD457-FCB4-4E00-9429-2294BB6E0150}" type="pres">
      <dgm:prSet presAssocID="{B8164E28-4165-4A4C-A9B7-5DA67CAF6685}" presName="chTx" presStyleLbl="revTx" presStyleIdx="26" presStyleCnt="28"/>
      <dgm:spPr/>
      <dgm:t>
        <a:bodyPr/>
        <a:lstStyle/>
        <a:p>
          <a:endParaRPr lang="pt-BR"/>
        </a:p>
      </dgm:t>
    </dgm:pt>
    <dgm:pt modelId="{84822384-6722-423B-8C57-632150049098}" type="pres">
      <dgm:prSet presAssocID="{B8164E28-4165-4A4C-A9B7-5DA67CAF6685}" presName="desTx" presStyleLbl="revTx" presStyleIdx="27" presStyleCnt="28">
        <dgm:presLayoutVars>
          <dgm:bulletEnabled val="1"/>
        </dgm:presLayoutVars>
      </dgm:prSet>
      <dgm:spPr/>
    </dgm:pt>
    <dgm:pt modelId="{5EF897EC-963A-4550-B5A7-F69A9154F20B}" type="pres">
      <dgm:prSet presAssocID="{B8164E28-4165-4A4C-A9B7-5DA67CAF6685}" presName="desBackupRightNorm" presStyleCnt="0"/>
      <dgm:spPr/>
    </dgm:pt>
    <dgm:pt modelId="{D53A549C-6454-4C0D-A5ED-3176AB930C33}" type="pres">
      <dgm:prSet presAssocID="{FAD0B25A-B3C2-4D58-907C-2AB17278145A}" presName="desSpace" presStyleCnt="0"/>
      <dgm:spPr/>
    </dgm:pt>
  </dgm:ptLst>
  <dgm:cxnLst>
    <dgm:cxn modelId="{49218E9E-ACE5-48ED-8C86-9D05FFAFD538}" type="presOf" srcId="{29348D88-2D33-467F-BC48-DB451B91616E}" destId="{B0437C6C-8CB0-48C3-B9D2-0E216ED45512}" srcOrd="0" destOrd="0" presId="urn:microsoft.com/office/officeart/2008/layout/CircleAccentTimeline"/>
    <dgm:cxn modelId="{696CF0F0-2D4A-48C2-989B-1576C9E33E0A}" srcId="{3C85D4BD-E461-48A4-93AB-2CBD079A71D7}" destId="{F9C646F7-662E-4677-931A-F93759B35722}" srcOrd="1" destOrd="0" parTransId="{35EED949-5D21-462F-A305-2096B4079B32}" sibTransId="{88B46A63-71B4-4BC6-812B-758B2BE296BF}"/>
    <dgm:cxn modelId="{0C0B3C8A-CB6E-45C2-9853-38219E52551B}" srcId="{3C85D4BD-E461-48A4-93AB-2CBD079A71D7}" destId="{CD5FAF86-729C-46DC-A21F-56E840E044EC}" srcOrd="2" destOrd="0" parTransId="{A75BBD45-57F1-4501-AF62-CA5B409190E2}" sibTransId="{49AC88D5-3926-49F5-B9F5-8DF35F9985F1}"/>
    <dgm:cxn modelId="{768DCD23-9041-40F0-ABEC-420835B78AF0}" srcId="{FE6FCC67-C5DC-4E2F-B5CA-C176FE6BE324}" destId="{AEAD68D1-FEA0-4E67-AFBE-B5B33B004401}" srcOrd="0" destOrd="0" parTransId="{12AEC5E4-7FD2-4D10-ACBB-C0C8822D8BE2}" sibTransId="{9C0FE5ED-D357-477F-807A-D72D2ACE11C7}"/>
    <dgm:cxn modelId="{7E88C124-E04B-4F79-9379-2D5EBE138587}" srcId="{2727BF14-E71D-40B7-B83A-099E9F985B01}" destId="{9A45B586-DB45-4312-98DA-05D99B183C80}" srcOrd="5" destOrd="0" parTransId="{94A58750-C44D-4DE8-92EF-91AD22417912}" sibTransId="{D6845DA4-9558-4BF2-9730-60E1E1C108AB}"/>
    <dgm:cxn modelId="{3D5BFA59-DD58-45EC-9DE6-9462F77498DC}" srcId="{2727BF14-E71D-40B7-B83A-099E9F985B01}" destId="{5572B961-9584-4FF4-9681-F5B05A8755C9}" srcOrd="2" destOrd="0" parTransId="{68EF1546-B4C5-4C2D-829E-C4CE1EF99FF1}" sibTransId="{CAF4B89B-C6ED-4D76-A9EA-9BC9A2505446}"/>
    <dgm:cxn modelId="{70CBE313-F328-47BB-809B-113036246769}" srcId="{3C85D4BD-E461-48A4-93AB-2CBD079A71D7}" destId="{C4A7EB7A-3A49-4BB3-B8D2-E325A22BDFDC}" srcOrd="0" destOrd="0" parTransId="{4707ABE1-3D58-453D-B801-DE380DE671D4}" sibTransId="{DD76895F-DEC7-492F-A6DD-EE0210DD5158}"/>
    <dgm:cxn modelId="{B698DF10-7408-4EBC-A8B4-D340D24B1631}" srcId="{2727BF14-E71D-40B7-B83A-099E9F985B01}" destId="{3C85D4BD-E461-48A4-93AB-2CBD079A71D7}" srcOrd="1" destOrd="0" parTransId="{82373C75-DB63-4A08-95FE-F3134BAE8288}" sibTransId="{8476F3E7-9269-48AE-B38F-73836494E88E}"/>
    <dgm:cxn modelId="{819910CC-FAD9-4686-B067-2543A980C73C}" type="presOf" srcId="{C4F6401F-F838-4008-BF68-286926E47DD8}" destId="{E1E21132-7A7C-42AC-B9B3-D5CE31823069}" srcOrd="0" destOrd="0" presId="urn:microsoft.com/office/officeart/2008/layout/CircleAccentTimeline"/>
    <dgm:cxn modelId="{097EFA64-F2E8-43D7-A71C-0BFA1FED02EB}" type="presOf" srcId="{47BA9493-73C7-4D8C-ABC1-1DE08F0C8D25}" destId="{4BD410B1-EFAB-4944-94D6-F05A897FBB95}" srcOrd="0" destOrd="0" presId="urn:microsoft.com/office/officeart/2008/layout/CircleAccentTimeline"/>
    <dgm:cxn modelId="{AD5DC733-6E87-4273-829B-666BC6CC33EC}" type="presOf" srcId="{EAA9A20F-11BF-4579-97E7-5E283EB56CFC}" destId="{C233977F-D21C-4CA2-9B4E-518420680A0A}" srcOrd="0" destOrd="0" presId="urn:microsoft.com/office/officeart/2008/layout/CircleAccentTimeline"/>
    <dgm:cxn modelId="{85A8AC14-8E16-451E-8787-A1F9F515C348}" type="presOf" srcId="{FE6FCC67-C5DC-4E2F-B5CA-C176FE6BE324}" destId="{0BC9A19A-B351-4885-8AAD-737F7EB4A195}" srcOrd="0" destOrd="0" presId="urn:microsoft.com/office/officeart/2008/layout/CircleAccentTimeline"/>
    <dgm:cxn modelId="{4CF2F9E6-FFCE-400A-A3F1-D13CDE5A6DD3}" srcId="{5572B961-9584-4FF4-9681-F5B05A8755C9}" destId="{EAA9A20F-11BF-4579-97E7-5E283EB56CFC}" srcOrd="0" destOrd="0" parTransId="{DB023087-5E08-4147-8509-38E166684754}" sibTransId="{6D052A35-20F4-4562-891A-E6D13522C896}"/>
    <dgm:cxn modelId="{2B644EB7-4D32-4C67-82AB-EB03B50E70D0}" srcId="{2727BF14-E71D-40B7-B83A-099E9F985B01}" destId="{FE6FCC67-C5DC-4E2F-B5CA-C176FE6BE324}" srcOrd="4" destOrd="0" parTransId="{7B0A72A1-9E5E-4CBB-9F0F-BDC06FD50EF7}" sibTransId="{6375242D-2E94-4AB1-BE60-D804FF305CE3}"/>
    <dgm:cxn modelId="{513AEF46-4062-48E4-8CC6-A65B8A7AC652}" srcId="{3C85D4BD-E461-48A4-93AB-2CBD079A71D7}" destId="{2FB7CABE-ED52-4C11-8536-57FAA40C149B}" srcOrd="5" destOrd="0" parTransId="{8FD8141D-21E0-4CEA-B959-F5F278C01915}" sibTransId="{983C1A93-6573-47A6-8ECA-72B273B08D0A}"/>
    <dgm:cxn modelId="{0EA80BF6-C717-425E-90AD-A0E16543E85B}" type="presOf" srcId="{2727BF14-E71D-40B7-B83A-099E9F985B01}" destId="{F787A559-F3CF-4E9C-828F-422B6B8F4D5C}" srcOrd="0" destOrd="0" presId="urn:microsoft.com/office/officeart/2008/layout/CircleAccentTimeline"/>
    <dgm:cxn modelId="{A82ECA31-1007-44F1-A173-C5DA62EBB3BC}" srcId="{2727BF14-E71D-40B7-B83A-099E9F985B01}" destId="{47BA9493-73C7-4D8C-ABC1-1DE08F0C8D25}" srcOrd="0" destOrd="0" parTransId="{D52F211F-33D6-4FAC-BE7D-1494299ABAB9}" sibTransId="{ACB8A627-69F4-4B20-87D9-952088F00B50}"/>
    <dgm:cxn modelId="{00A68F82-F8D1-4017-9F12-0265893CBD0F}" type="presOf" srcId="{C4A7EB7A-3A49-4BB3-B8D2-E325A22BDFDC}" destId="{4B4D47A9-5934-44C2-9F95-DFC5AC9BBBE4}" srcOrd="0" destOrd="0" presId="urn:microsoft.com/office/officeart/2008/layout/CircleAccentTimeline"/>
    <dgm:cxn modelId="{26C9BDF0-EC9D-4BF3-B8EE-D4C4C88D9D72}" type="presOf" srcId="{AEAD68D1-FEA0-4E67-AFBE-B5B33B004401}" destId="{900732DD-10AD-41D6-8D7E-809755F17181}" srcOrd="0" destOrd="0" presId="urn:microsoft.com/office/officeart/2008/layout/CircleAccentTimeline"/>
    <dgm:cxn modelId="{CFC10E42-B2CF-4B44-8778-3E8811E48351}" type="presOf" srcId="{C9AAA879-D64B-4B70-9E0B-972E8408DD54}" destId="{CECC56FB-68E9-41DB-BD71-19EB3619345B}" srcOrd="0" destOrd="0" presId="urn:microsoft.com/office/officeart/2008/layout/CircleAccentTimeline"/>
    <dgm:cxn modelId="{E587B726-D530-4D0E-B891-C7C12E5391EA}" type="presOf" srcId="{F9C646F7-662E-4677-931A-F93759B35722}" destId="{7AF6EDB0-487A-4E8A-A68D-A92B3FBD6D8D}" srcOrd="0" destOrd="0" presId="urn:microsoft.com/office/officeart/2008/layout/CircleAccentTimeline"/>
    <dgm:cxn modelId="{2E491BEB-0113-4FE0-922A-972E278D72B6}" srcId="{3C85D4BD-E461-48A4-93AB-2CBD079A71D7}" destId="{29348D88-2D33-467F-BC48-DB451B91616E}" srcOrd="3" destOrd="0" parTransId="{EF2D8FCE-7119-4184-8F0D-DFBCB69E5383}" sibTransId="{0CD59C02-44E3-4317-A07D-61EE2C28E411}"/>
    <dgm:cxn modelId="{BDCBBBAB-6E11-4ED2-ABFC-0EAFAB29E578}" srcId="{3C85D4BD-E461-48A4-93AB-2CBD079A71D7}" destId="{C9AAA879-D64B-4B70-9E0B-972E8408DD54}" srcOrd="4" destOrd="0" parTransId="{BD2F2FF1-BFF5-41A2-BF14-A4D99338D17A}" sibTransId="{9BF8357D-52A4-43D0-ADD1-A76AFD5796FD}"/>
    <dgm:cxn modelId="{6193782B-4262-4A11-A82C-1CC3C3FBCC2F}" type="presOf" srcId="{9A45B586-DB45-4312-98DA-05D99B183C80}" destId="{00AF582F-0266-44FB-AD50-B10FDB04B520}" srcOrd="0" destOrd="0" presId="urn:microsoft.com/office/officeart/2008/layout/CircleAccentTimeline"/>
    <dgm:cxn modelId="{D9222CE5-D08F-41B8-9796-994B824B5E5C}" srcId="{47BA9493-73C7-4D8C-ABC1-1DE08F0C8D25}" destId="{C4F6401F-F838-4008-BF68-286926E47DD8}" srcOrd="0" destOrd="0" parTransId="{8A975D6B-EC37-4249-A24F-230532194050}" sibTransId="{36F941C2-19AC-473A-B897-EC0F3741A6DD}"/>
    <dgm:cxn modelId="{B2D4FCDC-ED04-4814-B529-52DEAE730B34}" type="presOf" srcId="{CD5FAF86-729C-46DC-A21F-56E840E044EC}" destId="{A261D971-E2F1-42B4-BB5B-5A0C2175A67A}" srcOrd="0" destOrd="0" presId="urn:microsoft.com/office/officeart/2008/layout/CircleAccentTimeline"/>
    <dgm:cxn modelId="{A5054410-D132-4E76-BE05-648A95FC036C}" srcId="{5572B961-9584-4FF4-9681-F5B05A8755C9}" destId="{FB466C82-DD2C-433F-B1A1-2A42F602F6C3}" srcOrd="1" destOrd="0" parTransId="{1F9B2F4C-B34E-4561-BCFE-3E16BE27996F}" sibTransId="{E6278041-83DC-4318-ADB2-029EAE9EDDF2}"/>
    <dgm:cxn modelId="{3C5F71E0-AF5D-4801-83E6-779D95C65F83}" srcId="{9A45B586-DB45-4312-98DA-05D99B183C80}" destId="{B8164E28-4165-4A4C-A9B7-5DA67CAF6685}" srcOrd="0" destOrd="0" parTransId="{6E32DE4E-AA26-4D33-8196-545BB5AC6C77}" sibTransId="{FAD0B25A-B3C2-4D58-907C-2AB17278145A}"/>
    <dgm:cxn modelId="{D62FD361-F4D2-4B3A-B4DF-F6C5BEC50FCA}" type="presOf" srcId="{2FB7CABE-ED52-4C11-8536-57FAA40C149B}" destId="{55B5C52C-0E93-4725-BFFD-842D53D829C6}" srcOrd="0" destOrd="0" presId="urn:microsoft.com/office/officeart/2008/layout/CircleAccentTimeline"/>
    <dgm:cxn modelId="{C1E4A65D-05AC-4727-A11C-94DD2DB131A3}" type="presOf" srcId="{90868E14-E52B-4169-A203-353903DE7642}" destId="{F04B7DDF-FEBC-47BB-A771-D8F668C5468E}" srcOrd="0" destOrd="0" presId="urn:microsoft.com/office/officeart/2008/layout/CircleAccentTimeline"/>
    <dgm:cxn modelId="{F6BEF6F8-5B9B-4A0A-840F-0D119F2E5134}" type="presOf" srcId="{5572B961-9584-4FF4-9681-F5B05A8755C9}" destId="{72789470-FC3E-41C4-B2CE-FDDC12664589}" srcOrd="0" destOrd="0" presId="urn:microsoft.com/office/officeart/2008/layout/CircleAccentTimeline"/>
    <dgm:cxn modelId="{1A51066A-ED30-4C3E-B933-8E4A6116B16E}" type="presOf" srcId="{3C85D4BD-E461-48A4-93AB-2CBD079A71D7}" destId="{D7E295EC-A465-41DE-80FE-95038ADDC7B1}" srcOrd="0" destOrd="0" presId="urn:microsoft.com/office/officeart/2008/layout/CircleAccentTimeline"/>
    <dgm:cxn modelId="{84729186-035C-4B10-83BA-08F32BD3F1D7}" type="presOf" srcId="{B8164E28-4165-4A4C-A9B7-5DA67CAF6685}" destId="{7F5FD457-FCB4-4E00-9429-2294BB6E0150}" srcOrd="0" destOrd="0" presId="urn:microsoft.com/office/officeart/2008/layout/CircleAccentTimeline"/>
    <dgm:cxn modelId="{A04D0F3D-075D-409D-9C67-A0251B368849}" srcId="{2727BF14-E71D-40B7-B83A-099E9F985B01}" destId="{90868E14-E52B-4169-A203-353903DE7642}" srcOrd="3" destOrd="0" parTransId="{28227DDC-12F7-4FFD-9134-0D16020162CF}" sibTransId="{49F509AE-9151-498E-841A-A3E10343C1FB}"/>
    <dgm:cxn modelId="{FBB2F290-9FE0-4EDA-9AF8-3EB83EC4335B}" type="presOf" srcId="{FB466C82-DD2C-433F-B1A1-2A42F602F6C3}" destId="{FEE93CA5-3E88-46FF-96A6-9159F7A67424}" srcOrd="0" destOrd="0" presId="urn:microsoft.com/office/officeart/2008/layout/CircleAccentTimeline"/>
    <dgm:cxn modelId="{96E7F030-902E-40CD-85D3-FE9C0F95E2AA}" type="presParOf" srcId="{F787A559-F3CF-4E9C-828F-422B6B8F4D5C}" destId="{33A78338-0F85-49BE-94CD-32E36C257D2E}" srcOrd="0" destOrd="0" presId="urn:microsoft.com/office/officeart/2008/layout/CircleAccentTimeline"/>
    <dgm:cxn modelId="{E7A78D7E-3E64-4592-A211-04465387C0DA}" type="presParOf" srcId="{33A78338-0F85-49BE-94CD-32E36C257D2E}" destId="{A6B28B8B-8319-4791-80B5-62281E6255B6}" srcOrd="0" destOrd="0" presId="urn:microsoft.com/office/officeart/2008/layout/CircleAccentTimeline"/>
    <dgm:cxn modelId="{A8BB7561-453B-42C5-A442-E7DE1438549A}" type="presParOf" srcId="{33A78338-0F85-49BE-94CD-32E36C257D2E}" destId="{4BD410B1-EFAB-4944-94D6-F05A897FBB95}" srcOrd="1" destOrd="0" presId="urn:microsoft.com/office/officeart/2008/layout/CircleAccentTimeline"/>
    <dgm:cxn modelId="{54BC12EE-FC73-4846-8A52-4C5456E8D4D9}" type="presParOf" srcId="{33A78338-0F85-49BE-94CD-32E36C257D2E}" destId="{C49B7CE4-052C-4132-A5A4-B140DE7829A5}" srcOrd="2" destOrd="0" presId="urn:microsoft.com/office/officeart/2008/layout/CircleAccentTimeline"/>
    <dgm:cxn modelId="{CBCC252E-395B-42CA-BA08-316441668383}" type="presParOf" srcId="{F787A559-F3CF-4E9C-828F-422B6B8F4D5C}" destId="{40DD16AE-CFD9-4221-86F3-43082C763396}" srcOrd="1" destOrd="0" presId="urn:microsoft.com/office/officeart/2008/layout/CircleAccentTimeline"/>
    <dgm:cxn modelId="{60239B16-0ABD-46C7-98E4-6E28712601AF}" type="presParOf" srcId="{F787A559-F3CF-4E9C-828F-422B6B8F4D5C}" destId="{5E2AF5FF-6D14-4373-9E12-AAAE7579E8E3}" srcOrd="2" destOrd="0" presId="urn:microsoft.com/office/officeart/2008/layout/CircleAccentTimeline"/>
    <dgm:cxn modelId="{B14077B5-6234-41FA-BE8F-F1B6710DA3C5}" type="presParOf" srcId="{F787A559-F3CF-4E9C-828F-422B6B8F4D5C}" destId="{50301048-5E1C-473E-A7E0-A5E449439079}" srcOrd="3" destOrd="0" presId="urn:microsoft.com/office/officeart/2008/layout/CircleAccentTimeline"/>
    <dgm:cxn modelId="{12611EB2-9FB8-4A60-BB90-365DDBE7BA07}" type="presParOf" srcId="{F787A559-F3CF-4E9C-828F-422B6B8F4D5C}" destId="{CD3FC42B-80D8-4E6C-9746-76331D8E555F}" srcOrd="4" destOrd="0" presId="urn:microsoft.com/office/officeart/2008/layout/CircleAccentTimeline"/>
    <dgm:cxn modelId="{4DF2892C-5FFC-420C-A319-7EF776DB8A7D}" type="presParOf" srcId="{CD3FC42B-80D8-4E6C-9746-76331D8E555F}" destId="{60D140BD-B126-439D-8CCE-464134773735}" srcOrd="0" destOrd="0" presId="urn:microsoft.com/office/officeart/2008/layout/CircleAccentTimeline"/>
    <dgm:cxn modelId="{4328E3B3-9E43-4A33-A12D-0F7D63704742}" type="presParOf" srcId="{CD3FC42B-80D8-4E6C-9746-76331D8E555F}" destId="{E1E21132-7A7C-42AC-B9B3-D5CE31823069}" srcOrd="1" destOrd="0" presId="urn:microsoft.com/office/officeart/2008/layout/CircleAccentTimeline"/>
    <dgm:cxn modelId="{6516F257-758C-4E47-81F9-6455EBDEA4AF}" type="presParOf" srcId="{CD3FC42B-80D8-4E6C-9746-76331D8E555F}" destId="{557D28DB-2CD7-40D8-8F65-039674BA387A}" srcOrd="2" destOrd="0" presId="urn:microsoft.com/office/officeart/2008/layout/CircleAccentTimeline"/>
    <dgm:cxn modelId="{9183D906-C087-4484-A417-F9102786E2DD}" type="presParOf" srcId="{F787A559-F3CF-4E9C-828F-422B6B8F4D5C}" destId="{2D638FFE-B33E-40E9-88BA-2C7682F688BC}" srcOrd="5" destOrd="0" presId="urn:microsoft.com/office/officeart/2008/layout/CircleAccentTimeline"/>
    <dgm:cxn modelId="{1F4B38EC-112D-480C-A46D-3382331AFB40}" type="presParOf" srcId="{F787A559-F3CF-4E9C-828F-422B6B8F4D5C}" destId="{E5587647-B393-479A-A8C4-1E170F704E15}" srcOrd="6" destOrd="0" presId="urn:microsoft.com/office/officeart/2008/layout/CircleAccentTimeline"/>
    <dgm:cxn modelId="{B222E9D1-3A95-483E-BE21-E2BC62150322}" type="presParOf" srcId="{F787A559-F3CF-4E9C-828F-422B6B8F4D5C}" destId="{6C8667AE-DC37-4BF4-BC18-7402E411C575}" srcOrd="7" destOrd="0" presId="urn:microsoft.com/office/officeart/2008/layout/CircleAccentTimeline"/>
    <dgm:cxn modelId="{F91D90E2-8DEC-42A6-A2B7-02CB869DFE08}" type="presParOf" srcId="{6C8667AE-DC37-4BF4-BC18-7402E411C575}" destId="{E60978BB-9D3E-4A43-8A5D-0B37005DE4E8}" srcOrd="0" destOrd="0" presId="urn:microsoft.com/office/officeart/2008/layout/CircleAccentTimeline"/>
    <dgm:cxn modelId="{0F30E824-7F74-4AAB-8BB4-817752965753}" type="presParOf" srcId="{6C8667AE-DC37-4BF4-BC18-7402E411C575}" destId="{D7E295EC-A465-41DE-80FE-95038ADDC7B1}" srcOrd="1" destOrd="0" presId="urn:microsoft.com/office/officeart/2008/layout/CircleAccentTimeline"/>
    <dgm:cxn modelId="{EE32C34E-D843-41C2-A3B9-EC0AA90BF3AE}" type="presParOf" srcId="{6C8667AE-DC37-4BF4-BC18-7402E411C575}" destId="{91B98A1D-C5B3-48F8-97BE-4BCA4E1404BA}" srcOrd="2" destOrd="0" presId="urn:microsoft.com/office/officeart/2008/layout/CircleAccentTimeline"/>
    <dgm:cxn modelId="{1F8CEF3D-1C44-4420-84A5-5CFA3AAC1B26}" type="presParOf" srcId="{F787A559-F3CF-4E9C-828F-422B6B8F4D5C}" destId="{4A2FEE96-E51D-4130-A4EC-200DBB83F684}" srcOrd="8" destOrd="0" presId="urn:microsoft.com/office/officeart/2008/layout/CircleAccentTimeline"/>
    <dgm:cxn modelId="{AB362D4E-A711-4DB9-9492-A493A3ACF854}" type="presParOf" srcId="{F787A559-F3CF-4E9C-828F-422B6B8F4D5C}" destId="{8C46CC17-5C13-4738-80C4-64C1CECA80E1}" srcOrd="9" destOrd="0" presId="urn:microsoft.com/office/officeart/2008/layout/CircleAccentTimeline"/>
    <dgm:cxn modelId="{6BB626B3-8E46-4410-BBBF-3820B4500287}" type="presParOf" srcId="{F787A559-F3CF-4E9C-828F-422B6B8F4D5C}" destId="{8928F990-888F-4A6D-BD3D-3D51D9C4F84A}" srcOrd="10" destOrd="0" presId="urn:microsoft.com/office/officeart/2008/layout/CircleAccentTimeline"/>
    <dgm:cxn modelId="{9077B07A-D622-47E1-A588-B1A21F66B367}" type="presParOf" srcId="{F787A559-F3CF-4E9C-828F-422B6B8F4D5C}" destId="{5C0AEA71-283E-4D27-9F45-873C94E6C104}" srcOrd="11" destOrd="0" presId="urn:microsoft.com/office/officeart/2008/layout/CircleAccentTimeline"/>
    <dgm:cxn modelId="{7BFAB061-8A41-49CA-97D8-A554119C780D}" type="presParOf" srcId="{5C0AEA71-283E-4D27-9F45-873C94E6C104}" destId="{05178DCB-907E-47EA-A04F-D1FEF85801D1}" srcOrd="0" destOrd="0" presId="urn:microsoft.com/office/officeart/2008/layout/CircleAccentTimeline"/>
    <dgm:cxn modelId="{7C8D819F-DF9F-41B3-92E3-2A6C4B617515}" type="presParOf" srcId="{5C0AEA71-283E-4D27-9F45-873C94E6C104}" destId="{4B4D47A9-5934-44C2-9F95-DFC5AC9BBBE4}" srcOrd="1" destOrd="0" presId="urn:microsoft.com/office/officeart/2008/layout/CircleAccentTimeline"/>
    <dgm:cxn modelId="{24EAC6F9-8379-4EED-A3E3-F4F7261A28E2}" type="presParOf" srcId="{5C0AEA71-283E-4D27-9F45-873C94E6C104}" destId="{66F5C56B-E353-488B-B0B7-EA2194611294}" srcOrd="2" destOrd="0" presId="urn:microsoft.com/office/officeart/2008/layout/CircleAccentTimeline"/>
    <dgm:cxn modelId="{3B1F326A-3514-4314-AC9A-FF3A6A55C8BC}" type="presParOf" srcId="{F787A559-F3CF-4E9C-828F-422B6B8F4D5C}" destId="{2C2ED189-8FD9-4589-803F-17451E6868D2}" srcOrd="12" destOrd="0" presId="urn:microsoft.com/office/officeart/2008/layout/CircleAccentTimeline"/>
    <dgm:cxn modelId="{D41E59FF-CE5E-46AF-96D3-6F46B9CC2497}" type="presParOf" srcId="{F787A559-F3CF-4E9C-828F-422B6B8F4D5C}" destId="{2CEE7F8D-513A-446E-A454-55C1F581A225}" srcOrd="13" destOrd="0" presId="urn:microsoft.com/office/officeart/2008/layout/CircleAccentTimeline"/>
    <dgm:cxn modelId="{02EF2A23-5CE5-4684-A68B-BBF0335E6B3B}" type="presParOf" srcId="{F787A559-F3CF-4E9C-828F-422B6B8F4D5C}" destId="{DBEE9E84-F42B-4611-918A-B610B7409FE7}" srcOrd="14" destOrd="0" presId="urn:microsoft.com/office/officeart/2008/layout/CircleAccentTimeline"/>
    <dgm:cxn modelId="{896E65B5-D6DA-41E0-834D-03DF25798619}" type="presParOf" srcId="{F787A559-F3CF-4E9C-828F-422B6B8F4D5C}" destId="{15E60027-25B4-4B91-8CE2-4AD7710248D4}" srcOrd="15" destOrd="0" presId="urn:microsoft.com/office/officeart/2008/layout/CircleAccentTimeline"/>
    <dgm:cxn modelId="{505ED90B-2A8D-4684-8C7C-EB768C49CF64}" type="presParOf" srcId="{15E60027-25B4-4B91-8CE2-4AD7710248D4}" destId="{13619774-15B4-4116-89D7-D0105934FF65}" srcOrd="0" destOrd="0" presId="urn:microsoft.com/office/officeart/2008/layout/CircleAccentTimeline"/>
    <dgm:cxn modelId="{ED0768CD-91AE-48DD-86BE-2E7EAFBF8E7A}" type="presParOf" srcId="{15E60027-25B4-4B91-8CE2-4AD7710248D4}" destId="{7AF6EDB0-487A-4E8A-A68D-A92B3FBD6D8D}" srcOrd="1" destOrd="0" presId="urn:microsoft.com/office/officeart/2008/layout/CircleAccentTimeline"/>
    <dgm:cxn modelId="{4305BD60-F687-4818-ACF4-1B23E7EA0A35}" type="presParOf" srcId="{15E60027-25B4-4B91-8CE2-4AD7710248D4}" destId="{6A2637C9-8E08-4A75-8023-8D4634DFA9CA}" srcOrd="2" destOrd="0" presId="urn:microsoft.com/office/officeart/2008/layout/CircleAccentTimeline"/>
    <dgm:cxn modelId="{836EE101-8184-49C8-80AC-7E7A0F0B40C7}" type="presParOf" srcId="{F787A559-F3CF-4E9C-828F-422B6B8F4D5C}" destId="{9DAE7882-EACC-484D-BFB0-98AF4A61E433}" srcOrd="16" destOrd="0" presId="urn:microsoft.com/office/officeart/2008/layout/CircleAccentTimeline"/>
    <dgm:cxn modelId="{38183BD3-12DB-4683-9C2A-81D264B1A275}" type="presParOf" srcId="{F787A559-F3CF-4E9C-828F-422B6B8F4D5C}" destId="{106880D9-25C2-4EEC-A99C-FAFFA354AB32}" srcOrd="17" destOrd="0" presId="urn:microsoft.com/office/officeart/2008/layout/CircleAccentTimeline"/>
    <dgm:cxn modelId="{50A26AF8-6497-44F6-9C87-805CCCDE63C0}" type="presParOf" srcId="{F787A559-F3CF-4E9C-828F-422B6B8F4D5C}" destId="{23ECD419-E4A8-4EB5-B81A-9BF0C7AE1A5E}" srcOrd="18" destOrd="0" presId="urn:microsoft.com/office/officeart/2008/layout/CircleAccentTimeline"/>
    <dgm:cxn modelId="{480281AC-E6BC-47BD-A500-35435004827A}" type="presParOf" srcId="{F787A559-F3CF-4E9C-828F-422B6B8F4D5C}" destId="{4F582667-8213-417E-8272-6B3CBD921775}" srcOrd="19" destOrd="0" presId="urn:microsoft.com/office/officeart/2008/layout/CircleAccentTimeline"/>
    <dgm:cxn modelId="{3F8C57A2-DAAB-436A-8E46-63BC1262A564}" type="presParOf" srcId="{4F582667-8213-417E-8272-6B3CBD921775}" destId="{74E4E3F7-7440-4321-97E4-FBF90E6597E2}" srcOrd="0" destOrd="0" presId="urn:microsoft.com/office/officeart/2008/layout/CircleAccentTimeline"/>
    <dgm:cxn modelId="{967F4E9C-4D24-44CE-8914-88DB7AB05AC1}" type="presParOf" srcId="{4F582667-8213-417E-8272-6B3CBD921775}" destId="{A261D971-E2F1-42B4-BB5B-5A0C2175A67A}" srcOrd="1" destOrd="0" presId="urn:microsoft.com/office/officeart/2008/layout/CircleAccentTimeline"/>
    <dgm:cxn modelId="{8BD5A7FA-808D-4B31-8741-85A22690658A}" type="presParOf" srcId="{4F582667-8213-417E-8272-6B3CBD921775}" destId="{0C4B87AC-397A-4BC7-9FC6-FD7F8D49C923}" srcOrd="2" destOrd="0" presId="urn:microsoft.com/office/officeart/2008/layout/CircleAccentTimeline"/>
    <dgm:cxn modelId="{B7D9997E-4490-41A3-8C17-769D94CDBE10}" type="presParOf" srcId="{F787A559-F3CF-4E9C-828F-422B6B8F4D5C}" destId="{295AD1EA-D2D0-4E6A-AE61-2B195623707E}" srcOrd="20" destOrd="0" presId="urn:microsoft.com/office/officeart/2008/layout/CircleAccentTimeline"/>
    <dgm:cxn modelId="{F38028DD-1EE0-406A-8807-7887303C47A8}" type="presParOf" srcId="{F787A559-F3CF-4E9C-828F-422B6B8F4D5C}" destId="{CCBADF0A-22F1-48D5-8EA7-770F1E0DD85B}" srcOrd="21" destOrd="0" presId="urn:microsoft.com/office/officeart/2008/layout/CircleAccentTimeline"/>
    <dgm:cxn modelId="{09C5052C-1897-41AA-8779-D17AFF3FF14F}" type="presParOf" srcId="{F787A559-F3CF-4E9C-828F-422B6B8F4D5C}" destId="{7A956863-F6B7-4454-B03D-B98CCA0B83D7}" srcOrd="22" destOrd="0" presId="urn:microsoft.com/office/officeart/2008/layout/CircleAccentTimeline"/>
    <dgm:cxn modelId="{5D761162-EB04-49E4-B026-CD927ED9AA64}" type="presParOf" srcId="{F787A559-F3CF-4E9C-828F-422B6B8F4D5C}" destId="{46A4AEA4-D80C-4CCE-BA3A-3DF9BCEC80C1}" srcOrd="23" destOrd="0" presId="urn:microsoft.com/office/officeart/2008/layout/CircleAccentTimeline"/>
    <dgm:cxn modelId="{AB0B4B51-5B27-4E2B-8C93-BEB586FE348D}" type="presParOf" srcId="{46A4AEA4-D80C-4CCE-BA3A-3DF9BCEC80C1}" destId="{0B1F0F2A-3926-438F-87DD-B44DA8F7C3BE}" srcOrd="0" destOrd="0" presId="urn:microsoft.com/office/officeart/2008/layout/CircleAccentTimeline"/>
    <dgm:cxn modelId="{F6903DED-C187-4482-87F9-BB2EAE0E15B1}" type="presParOf" srcId="{46A4AEA4-D80C-4CCE-BA3A-3DF9BCEC80C1}" destId="{B0437C6C-8CB0-48C3-B9D2-0E216ED45512}" srcOrd="1" destOrd="0" presId="urn:microsoft.com/office/officeart/2008/layout/CircleAccentTimeline"/>
    <dgm:cxn modelId="{14757DE5-BB82-40BD-82E7-1A9FF849CA18}" type="presParOf" srcId="{46A4AEA4-D80C-4CCE-BA3A-3DF9BCEC80C1}" destId="{DEE645A5-F94F-4353-BFAB-4E38081AC7D1}" srcOrd="2" destOrd="0" presId="urn:microsoft.com/office/officeart/2008/layout/CircleAccentTimeline"/>
    <dgm:cxn modelId="{FC7EABC6-8B90-4360-A499-C4C579AE277C}" type="presParOf" srcId="{F787A559-F3CF-4E9C-828F-422B6B8F4D5C}" destId="{83A8AE2A-E373-4170-BC19-2035724280EC}" srcOrd="24" destOrd="0" presId="urn:microsoft.com/office/officeart/2008/layout/CircleAccentTimeline"/>
    <dgm:cxn modelId="{0D7AEF95-2318-42F6-BCFD-A32A97C868B2}" type="presParOf" srcId="{F787A559-F3CF-4E9C-828F-422B6B8F4D5C}" destId="{3BAD6F42-1B01-4975-838E-C288E6F36953}" srcOrd="25" destOrd="0" presId="urn:microsoft.com/office/officeart/2008/layout/CircleAccentTimeline"/>
    <dgm:cxn modelId="{E7CD52D1-B795-4A59-8144-AE4E6949FC44}" type="presParOf" srcId="{F787A559-F3CF-4E9C-828F-422B6B8F4D5C}" destId="{9B72007D-A8B6-48E0-9B95-E27121E9C86A}" srcOrd="26" destOrd="0" presId="urn:microsoft.com/office/officeart/2008/layout/CircleAccentTimeline"/>
    <dgm:cxn modelId="{9602B47A-C22E-4ABD-8F52-E2665DF2EFF4}" type="presParOf" srcId="{F787A559-F3CF-4E9C-828F-422B6B8F4D5C}" destId="{FC13537D-FD2D-4A4C-A0BF-9935C5AC709B}" srcOrd="27" destOrd="0" presId="urn:microsoft.com/office/officeart/2008/layout/CircleAccentTimeline"/>
    <dgm:cxn modelId="{40D305BE-9345-4CC4-AFB0-00B617F1EE34}" type="presParOf" srcId="{FC13537D-FD2D-4A4C-A0BF-9935C5AC709B}" destId="{A66B32E2-1CFF-42BF-A63D-A03ECCA7F5FE}" srcOrd="0" destOrd="0" presId="urn:microsoft.com/office/officeart/2008/layout/CircleAccentTimeline"/>
    <dgm:cxn modelId="{764BF70F-D4EB-4F25-A1CA-CB799FE78CBD}" type="presParOf" srcId="{FC13537D-FD2D-4A4C-A0BF-9935C5AC709B}" destId="{CECC56FB-68E9-41DB-BD71-19EB3619345B}" srcOrd="1" destOrd="0" presId="urn:microsoft.com/office/officeart/2008/layout/CircleAccentTimeline"/>
    <dgm:cxn modelId="{50555AD4-D4D8-4D06-B89A-459E7C643ECA}" type="presParOf" srcId="{FC13537D-FD2D-4A4C-A0BF-9935C5AC709B}" destId="{00AE1B28-0A82-46FC-A263-992F876C26A3}" srcOrd="2" destOrd="0" presId="urn:microsoft.com/office/officeart/2008/layout/CircleAccentTimeline"/>
    <dgm:cxn modelId="{CCD46E3C-DBB1-4368-A94B-6395D767AD06}" type="presParOf" srcId="{F787A559-F3CF-4E9C-828F-422B6B8F4D5C}" destId="{8A44FD26-3501-45D3-B9E8-7ABD19769E6A}" srcOrd="28" destOrd="0" presId="urn:microsoft.com/office/officeart/2008/layout/CircleAccentTimeline"/>
    <dgm:cxn modelId="{46C3DE33-1A76-4E1B-9DF7-6DE2E4631027}" type="presParOf" srcId="{F787A559-F3CF-4E9C-828F-422B6B8F4D5C}" destId="{C3A3CEF2-7B95-4245-9A37-1C1B6C202832}" srcOrd="29" destOrd="0" presId="urn:microsoft.com/office/officeart/2008/layout/CircleAccentTimeline"/>
    <dgm:cxn modelId="{20BC503C-9D34-49F8-A156-D16D25E4E0F2}" type="presParOf" srcId="{F787A559-F3CF-4E9C-828F-422B6B8F4D5C}" destId="{FAE0BCBF-04AE-470F-A86C-41D5F8F9C458}" srcOrd="30" destOrd="0" presId="urn:microsoft.com/office/officeart/2008/layout/CircleAccentTimeline"/>
    <dgm:cxn modelId="{B5171080-47CE-4BE8-9BDD-2150E504015E}" type="presParOf" srcId="{F787A559-F3CF-4E9C-828F-422B6B8F4D5C}" destId="{39ED4A6B-D28E-4D0B-95B0-2056F361C7A8}" srcOrd="31" destOrd="0" presId="urn:microsoft.com/office/officeart/2008/layout/CircleAccentTimeline"/>
    <dgm:cxn modelId="{656D419C-C2D4-4908-BC33-DFEDF9027E56}" type="presParOf" srcId="{39ED4A6B-D28E-4D0B-95B0-2056F361C7A8}" destId="{687ED196-6A90-461B-B2AA-6A63D4657C7F}" srcOrd="0" destOrd="0" presId="urn:microsoft.com/office/officeart/2008/layout/CircleAccentTimeline"/>
    <dgm:cxn modelId="{6352C30C-2E5D-432C-80AA-B3377935E647}" type="presParOf" srcId="{39ED4A6B-D28E-4D0B-95B0-2056F361C7A8}" destId="{55B5C52C-0E93-4725-BFFD-842D53D829C6}" srcOrd="1" destOrd="0" presId="urn:microsoft.com/office/officeart/2008/layout/CircleAccentTimeline"/>
    <dgm:cxn modelId="{9B14FC4D-165C-4747-800C-29408AA0AC25}" type="presParOf" srcId="{39ED4A6B-D28E-4D0B-95B0-2056F361C7A8}" destId="{807408CB-0FBF-416F-9092-F986E55505C9}" srcOrd="2" destOrd="0" presId="urn:microsoft.com/office/officeart/2008/layout/CircleAccentTimeline"/>
    <dgm:cxn modelId="{81D9AA86-1D16-4CB8-ABC0-F64DDD93AE8B}" type="presParOf" srcId="{F787A559-F3CF-4E9C-828F-422B6B8F4D5C}" destId="{5817FEF2-712D-4C68-8C62-2730D3C99D7B}" srcOrd="32" destOrd="0" presId="urn:microsoft.com/office/officeart/2008/layout/CircleAccentTimeline"/>
    <dgm:cxn modelId="{3D3F1D18-E6A0-4B98-943D-B8A1EFE64A6A}" type="presParOf" srcId="{F787A559-F3CF-4E9C-828F-422B6B8F4D5C}" destId="{C24BC504-2504-4512-BB8F-46215CF4D577}" srcOrd="33" destOrd="0" presId="urn:microsoft.com/office/officeart/2008/layout/CircleAccentTimeline"/>
    <dgm:cxn modelId="{5C4E0BF6-B940-48BE-8FE6-5B9780983EB1}" type="presParOf" srcId="{F787A559-F3CF-4E9C-828F-422B6B8F4D5C}" destId="{C68E524D-2920-496B-9DCF-E7A89BA9EE92}" srcOrd="34" destOrd="0" presId="urn:microsoft.com/office/officeart/2008/layout/CircleAccentTimeline"/>
    <dgm:cxn modelId="{167784B6-066C-4A0D-B66E-FC6A8542FE40}" type="presParOf" srcId="{C68E524D-2920-496B-9DCF-E7A89BA9EE92}" destId="{C85DC757-4EC2-4C9E-B6EC-E66B1053E065}" srcOrd="0" destOrd="0" presId="urn:microsoft.com/office/officeart/2008/layout/CircleAccentTimeline"/>
    <dgm:cxn modelId="{A9D6277A-8DDC-4469-ACDA-3DC22733C241}" type="presParOf" srcId="{C68E524D-2920-496B-9DCF-E7A89BA9EE92}" destId="{72789470-FC3E-41C4-B2CE-FDDC12664589}" srcOrd="1" destOrd="0" presId="urn:microsoft.com/office/officeart/2008/layout/CircleAccentTimeline"/>
    <dgm:cxn modelId="{5C648750-3296-4B23-8ECD-64E4C1C75A6D}" type="presParOf" srcId="{C68E524D-2920-496B-9DCF-E7A89BA9EE92}" destId="{030A9EEE-D533-443B-8FB2-CA5F08F9E5EA}" srcOrd="2" destOrd="0" presId="urn:microsoft.com/office/officeart/2008/layout/CircleAccentTimeline"/>
    <dgm:cxn modelId="{617E12AB-84B8-43CC-9BFF-1973AE3E0E94}" type="presParOf" srcId="{F787A559-F3CF-4E9C-828F-422B6B8F4D5C}" destId="{E03457C0-9D09-43DE-8F42-6C787D924DB7}" srcOrd="35" destOrd="0" presId="urn:microsoft.com/office/officeart/2008/layout/CircleAccentTimeline"/>
    <dgm:cxn modelId="{7402484A-A185-42D6-A0F7-1905F116D371}" type="presParOf" srcId="{F787A559-F3CF-4E9C-828F-422B6B8F4D5C}" destId="{685CC1D1-48AC-4ED8-B1C9-2ACC3ED4A5BA}" srcOrd="36" destOrd="0" presId="urn:microsoft.com/office/officeart/2008/layout/CircleAccentTimeline"/>
    <dgm:cxn modelId="{5431C922-410D-47A9-9BCD-583E03761831}" type="presParOf" srcId="{F787A559-F3CF-4E9C-828F-422B6B8F4D5C}" destId="{3530B228-70D0-4336-8CE0-4C4E909FE00A}" srcOrd="37" destOrd="0" presId="urn:microsoft.com/office/officeart/2008/layout/CircleAccentTimeline"/>
    <dgm:cxn modelId="{5DD3C668-429D-4337-97DB-FB1BED09D6C7}" type="presParOf" srcId="{F787A559-F3CF-4E9C-828F-422B6B8F4D5C}" destId="{6492EE7F-2CBC-4F3B-8145-D15C8051D419}" srcOrd="38" destOrd="0" presId="urn:microsoft.com/office/officeart/2008/layout/CircleAccentTimeline"/>
    <dgm:cxn modelId="{1436E001-84E2-49B9-ADF7-759AD46646DE}" type="presParOf" srcId="{6492EE7F-2CBC-4F3B-8145-D15C8051D419}" destId="{68D3BD8E-4006-4A40-BF8B-124C448C1155}" srcOrd="0" destOrd="0" presId="urn:microsoft.com/office/officeart/2008/layout/CircleAccentTimeline"/>
    <dgm:cxn modelId="{4CBB9E79-97A8-4B6C-B19A-C2C019465871}" type="presParOf" srcId="{6492EE7F-2CBC-4F3B-8145-D15C8051D419}" destId="{C233977F-D21C-4CA2-9B4E-518420680A0A}" srcOrd="1" destOrd="0" presId="urn:microsoft.com/office/officeart/2008/layout/CircleAccentTimeline"/>
    <dgm:cxn modelId="{FF0FCA86-4EEA-4F7C-BE4D-A8F5155F8DF9}" type="presParOf" srcId="{6492EE7F-2CBC-4F3B-8145-D15C8051D419}" destId="{0DE2EAE1-7528-4D63-9BC9-A34B6B94ACA4}" srcOrd="2" destOrd="0" presId="urn:microsoft.com/office/officeart/2008/layout/CircleAccentTimeline"/>
    <dgm:cxn modelId="{0F9CF209-1A37-45AF-BF16-E9701C506196}" type="presParOf" srcId="{F787A559-F3CF-4E9C-828F-422B6B8F4D5C}" destId="{EA3E897E-AEAF-4D4C-B25F-DBA9047D8666}" srcOrd="39" destOrd="0" presId="urn:microsoft.com/office/officeart/2008/layout/CircleAccentTimeline"/>
    <dgm:cxn modelId="{619B54A8-64F2-4CE0-84C3-A350CFC12D02}" type="presParOf" srcId="{F787A559-F3CF-4E9C-828F-422B6B8F4D5C}" destId="{FE492DBA-0A61-43D1-89B8-3B9AAEB29FF8}" srcOrd="40" destOrd="0" presId="urn:microsoft.com/office/officeart/2008/layout/CircleAccentTimeline"/>
    <dgm:cxn modelId="{B2524697-9E97-424C-8990-43FA6CC0615E}" type="presParOf" srcId="{F787A559-F3CF-4E9C-828F-422B6B8F4D5C}" destId="{3E2B0F5D-009F-46BD-A1DB-99FCB2154179}" srcOrd="41" destOrd="0" presId="urn:microsoft.com/office/officeart/2008/layout/CircleAccentTimeline"/>
    <dgm:cxn modelId="{E8995FD7-B22E-4E9D-8810-24AE0412EC33}" type="presParOf" srcId="{F787A559-F3CF-4E9C-828F-422B6B8F4D5C}" destId="{AFD1DB5F-B5DB-4158-916F-01B0158B40A2}" srcOrd="42" destOrd="0" presId="urn:microsoft.com/office/officeart/2008/layout/CircleAccentTimeline"/>
    <dgm:cxn modelId="{3B8EF94D-8A25-4AB5-BD51-97A4DEC5F3C7}" type="presParOf" srcId="{AFD1DB5F-B5DB-4158-916F-01B0158B40A2}" destId="{2B96F1C0-4863-4B3B-BC71-FE9CC5206B48}" srcOrd="0" destOrd="0" presId="urn:microsoft.com/office/officeart/2008/layout/CircleAccentTimeline"/>
    <dgm:cxn modelId="{FEC72043-5E3B-4B70-BDCB-01F765DF6917}" type="presParOf" srcId="{AFD1DB5F-B5DB-4158-916F-01B0158B40A2}" destId="{FEE93CA5-3E88-46FF-96A6-9159F7A67424}" srcOrd="1" destOrd="0" presId="urn:microsoft.com/office/officeart/2008/layout/CircleAccentTimeline"/>
    <dgm:cxn modelId="{E080082E-4292-452B-A82C-A98368287F89}" type="presParOf" srcId="{AFD1DB5F-B5DB-4158-916F-01B0158B40A2}" destId="{5754EED8-B8D1-4126-940C-F5B94CA744F7}" srcOrd="2" destOrd="0" presId="urn:microsoft.com/office/officeart/2008/layout/CircleAccentTimeline"/>
    <dgm:cxn modelId="{4471B09A-40A4-4ADE-A30F-6055DECFFEA9}" type="presParOf" srcId="{F787A559-F3CF-4E9C-828F-422B6B8F4D5C}" destId="{7501F660-1E12-4E83-BA18-E66BAE53CCCA}" srcOrd="43" destOrd="0" presId="urn:microsoft.com/office/officeart/2008/layout/CircleAccentTimeline"/>
    <dgm:cxn modelId="{72B8ED9C-F84C-484D-8E58-84585BC9B96F}" type="presParOf" srcId="{F787A559-F3CF-4E9C-828F-422B6B8F4D5C}" destId="{2E318534-DFCC-42FF-A921-1B610A0E0030}" srcOrd="44" destOrd="0" presId="urn:microsoft.com/office/officeart/2008/layout/CircleAccentTimeline"/>
    <dgm:cxn modelId="{4BA48345-DC1E-4721-8BDE-2644682EA1C4}" type="presParOf" srcId="{F787A559-F3CF-4E9C-828F-422B6B8F4D5C}" destId="{6F38F47F-B096-4DD2-AD9C-646AF43249A4}" srcOrd="45" destOrd="0" presId="urn:microsoft.com/office/officeart/2008/layout/CircleAccentTimeline"/>
    <dgm:cxn modelId="{60525D0C-2E09-40CE-B80A-F19B6CD5B892}" type="presParOf" srcId="{6F38F47F-B096-4DD2-AD9C-646AF43249A4}" destId="{38B92368-5D4D-4916-A564-6B32473C1884}" srcOrd="0" destOrd="0" presId="urn:microsoft.com/office/officeart/2008/layout/CircleAccentTimeline"/>
    <dgm:cxn modelId="{C4D5E5D5-24C7-468A-A2D7-2F8E2E5CD103}" type="presParOf" srcId="{6F38F47F-B096-4DD2-AD9C-646AF43249A4}" destId="{F04B7DDF-FEBC-47BB-A771-D8F668C5468E}" srcOrd="1" destOrd="0" presId="urn:microsoft.com/office/officeart/2008/layout/CircleAccentTimeline"/>
    <dgm:cxn modelId="{EA5B5D56-2B6F-4004-8A2D-5ED465549DB5}" type="presParOf" srcId="{6F38F47F-B096-4DD2-AD9C-646AF43249A4}" destId="{6F743FB0-20FC-42B1-A5B7-0C9434E7530F}" srcOrd="2" destOrd="0" presId="urn:microsoft.com/office/officeart/2008/layout/CircleAccentTimeline"/>
    <dgm:cxn modelId="{B90109FF-E5E0-478A-AAA8-81FF53639E74}" type="presParOf" srcId="{F787A559-F3CF-4E9C-828F-422B6B8F4D5C}" destId="{4A6035BA-8A6C-45CE-B712-85F36B6DC521}" srcOrd="46" destOrd="0" presId="urn:microsoft.com/office/officeart/2008/layout/CircleAccentTimeline"/>
    <dgm:cxn modelId="{E9D9676C-C402-444D-9729-DA3A88046E3A}" type="presParOf" srcId="{F787A559-F3CF-4E9C-828F-422B6B8F4D5C}" destId="{0DFA93C9-8E23-44D4-BA4C-3CB1DE100339}" srcOrd="47" destOrd="0" presId="urn:microsoft.com/office/officeart/2008/layout/CircleAccentTimeline"/>
    <dgm:cxn modelId="{07F6FB30-9ADF-431E-9994-454B4CF8D794}" type="presParOf" srcId="{F787A559-F3CF-4E9C-828F-422B6B8F4D5C}" destId="{8B53FA22-1384-433C-BA70-05982CE8B916}" srcOrd="48" destOrd="0" presId="urn:microsoft.com/office/officeart/2008/layout/CircleAccentTimeline"/>
    <dgm:cxn modelId="{2A71B86D-6FDA-454C-8E07-B2314F72EA24}" type="presParOf" srcId="{8B53FA22-1384-433C-BA70-05982CE8B916}" destId="{DFA3625A-67F4-4DAB-BA21-3AE21CA46D6B}" srcOrd="0" destOrd="0" presId="urn:microsoft.com/office/officeart/2008/layout/CircleAccentTimeline"/>
    <dgm:cxn modelId="{D91A5E46-2148-49C5-AD79-76841DEEA3A5}" type="presParOf" srcId="{8B53FA22-1384-433C-BA70-05982CE8B916}" destId="{0BC9A19A-B351-4885-8AAD-737F7EB4A195}" srcOrd="1" destOrd="0" presId="urn:microsoft.com/office/officeart/2008/layout/CircleAccentTimeline"/>
    <dgm:cxn modelId="{E9048E72-AD3E-4002-A32E-93DE395AB72C}" type="presParOf" srcId="{8B53FA22-1384-433C-BA70-05982CE8B916}" destId="{8FACC579-A941-4515-8179-B03A5545D144}" srcOrd="2" destOrd="0" presId="urn:microsoft.com/office/officeart/2008/layout/CircleAccentTimeline"/>
    <dgm:cxn modelId="{393AC3FB-D955-4C81-98DA-3309603CFFE0}" type="presParOf" srcId="{F787A559-F3CF-4E9C-828F-422B6B8F4D5C}" destId="{FAF78FEB-8B79-4CF8-AF86-566A6FA3FAA3}" srcOrd="49" destOrd="0" presId="urn:microsoft.com/office/officeart/2008/layout/CircleAccentTimeline"/>
    <dgm:cxn modelId="{780EBA23-2FC2-407F-918F-71DFFEF39ACA}" type="presParOf" srcId="{F787A559-F3CF-4E9C-828F-422B6B8F4D5C}" destId="{660F1A83-EE1C-4C5F-AB9D-E68F7242EC86}" srcOrd="50" destOrd="0" presId="urn:microsoft.com/office/officeart/2008/layout/CircleAccentTimeline"/>
    <dgm:cxn modelId="{FD196BC3-F052-4AA1-B48E-9685BA70291C}" type="presParOf" srcId="{F787A559-F3CF-4E9C-828F-422B6B8F4D5C}" destId="{CC677A37-38FB-47A8-B99B-0B9B46AF3042}" srcOrd="51" destOrd="0" presId="urn:microsoft.com/office/officeart/2008/layout/CircleAccentTimeline"/>
    <dgm:cxn modelId="{185FA6DC-07F1-4921-B0BE-87DB063BB2B8}" type="presParOf" srcId="{F787A559-F3CF-4E9C-828F-422B6B8F4D5C}" destId="{CDA52C29-3336-4B12-BBF7-91D7A21BA3A9}" srcOrd="52" destOrd="0" presId="urn:microsoft.com/office/officeart/2008/layout/CircleAccentTimeline"/>
    <dgm:cxn modelId="{E04D4DB2-040E-4557-B209-259815506036}" type="presParOf" srcId="{CDA52C29-3336-4B12-BBF7-91D7A21BA3A9}" destId="{61D493B4-C36F-480F-84FC-FAEF908F5F36}" srcOrd="0" destOrd="0" presId="urn:microsoft.com/office/officeart/2008/layout/CircleAccentTimeline"/>
    <dgm:cxn modelId="{1A108B4A-A2B3-4487-BFBE-92DB4A616845}" type="presParOf" srcId="{CDA52C29-3336-4B12-BBF7-91D7A21BA3A9}" destId="{900732DD-10AD-41D6-8D7E-809755F17181}" srcOrd="1" destOrd="0" presId="urn:microsoft.com/office/officeart/2008/layout/CircleAccentTimeline"/>
    <dgm:cxn modelId="{DA4D6B90-7568-4D84-AC0D-7493FA6FB4F4}" type="presParOf" srcId="{CDA52C29-3336-4B12-BBF7-91D7A21BA3A9}" destId="{7A6D7E1C-536D-4C1C-848F-E7FF1207F7AC}" srcOrd="2" destOrd="0" presId="urn:microsoft.com/office/officeart/2008/layout/CircleAccentTimeline"/>
    <dgm:cxn modelId="{8C5E3469-4907-446A-9A63-CE09CFF60F3E}" type="presParOf" srcId="{F787A559-F3CF-4E9C-828F-422B6B8F4D5C}" destId="{7908B849-74A7-44EF-BAB0-C4B1CC17EB7A}" srcOrd="53" destOrd="0" presId="urn:microsoft.com/office/officeart/2008/layout/CircleAccentTimeline"/>
    <dgm:cxn modelId="{96DA8733-18E0-439A-A042-F351AD2B6609}" type="presParOf" srcId="{F787A559-F3CF-4E9C-828F-422B6B8F4D5C}" destId="{79DE16A0-0F52-4038-9149-2E31514781CF}" srcOrd="54" destOrd="0" presId="urn:microsoft.com/office/officeart/2008/layout/CircleAccentTimeline"/>
    <dgm:cxn modelId="{DDCD287D-D5C2-40D4-A472-84DFE6BAA197}" type="presParOf" srcId="{F787A559-F3CF-4E9C-828F-422B6B8F4D5C}" destId="{86443F8C-5BEC-4747-9B54-03C6DC3A71DA}" srcOrd="55" destOrd="0" presId="urn:microsoft.com/office/officeart/2008/layout/CircleAccentTimeline"/>
    <dgm:cxn modelId="{36D2C21F-EFDC-4328-AA93-D1673A62F510}" type="presParOf" srcId="{86443F8C-5BEC-4747-9B54-03C6DC3A71DA}" destId="{D6FC2A70-0C61-43BC-A39B-967BBDE0F219}" srcOrd="0" destOrd="0" presId="urn:microsoft.com/office/officeart/2008/layout/CircleAccentTimeline"/>
    <dgm:cxn modelId="{DAABB143-00C6-4849-B46E-92E2C7503873}" type="presParOf" srcId="{86443F8C-5BEC-4747-9B54-03C6DC3A71DA}" destId="{00AF582F-0266-44FB-AD50-B10FDB04B520}" srcOrd="1" destOrd="0" presId="urn:microsoft.com/office/officeart/2008/layout/CircleAccentTimeline"/>
    <dgm:cxn modelId="{584D07E2-E757-46B2-9C9F-3136878FDADC}" type="presParOf" srcId="{86443F8C-5BEC-4747-9B54-03C6DC3A71DA}" destId="{9EBA4B45-A01E-41AD-9A82-BA22367CCE79}" srcOrd="2" destOrd="0" presId="urn:microsoft.com/office/officeart/2008/layout/CircleAccentTimeline"/>
    <dgm:cxn modelId="{A247E740-2286-4723-8637-6586D2A65D9E}" type="presParOf" srcId="{F787A559-F3CF-4E9C-828F-422B6B8F4D5C}" destId="{4B6A1DF0-61AF-4863-9F8F-D179D69024EF}" srcOrd="56" destOrd="0" presId="urn:microsoft.com/office/officeart/2008/layout/CircleAccentTimeline"/>
    <dgm:cxn modelId="{8AFA6D79-4F68-4EE3-9353-AC08C48349EE}" type="presParOf" srcId="{F787A559-F3CF-4E9C-828F-422B6B8F4D5C}" destId="{A9DAEE71-99E5-4FD4-A0CF-83F3C1478A61}" srcOrd="57" destOrd="0" presId="urn:microsoft.com/office/officeart/2008/layout/CircleAccentTimeline"/>
    <dgm:cxn modelId="{5218FC86-C390-4DE8-8C94-C90D5C9137E6}" type="presParOf" srcId="{F787A559-F3CF-4E9C-828F-422B6B8F4D5C}" destId="{7D8CF20D-16D5-4F2F-839A-3261B4C0CCB4}" srcOrd="58" destOrd="0" presId="urn:microsoft.com/office/officeart/2008/layout/CircleAccentTimeline"/>
    <dgm:cxn modelId="{9CD742F1-D0EF-4A45-AEAA-45A2FDF55436}" type="presParOf" srcId="{F787A559-F3CF-4E9C-828F-422B6B8F4D5C}" destId="{6FD63693-17BA-40D3-92CA-7A569B41F988}" srcOrd="59" destOrd="0" presId="urn:microsoft.com/office/officeart/2008/layout/CircleAccentTimeline"/>
    <dgm:cxn modelId="{50D0C382-B797-4FE7-984F-E9132782DF8B}" type="presParOf" srcId="{6FD63693-17BA-40D3-92CA-7A569B41F988}" destId="{178CE42F-A938-4ADE-BE5A-CC0960EC479A}" srcOrd="0" destOrd="0" presId="urn:microsoft.com/office/officeart/2008/layout/CircleAccentTimeline"/>
    <dgm:cxn modelId="{F5B06E6B-C2E1-4F46-A192-9C4DD7D5CCBD}" type="presParOf" srcId="{6FD63693-17BA-40D3-92CA-7A569B41F988}" destId="{7F5FD457-FCB4-4E00-9429-2294BB6E0150}" srcOrd="1" destOrd="0" presId="urn:microsoft.com/office/officeart/2008/layout/CircleAccentTimeline"/>
    <dgm:cxn modelId="{E89CF68D-AB4D-4D73-A401-CA948F5C14D3}" type="presParOf" srcId="{6FD63693-17BA-40D3-92CA-7A569B41F988}" destId="{84822384-6722-423B-8C57-632150049098}" srcOrd="2" destOrd="0" presId="urn:microsoft.com/office/officeart/2008/layout/CircleAccentTimeline"/>
    <dgm:cxn modelId="{08EDEF12-F83A-4348-AE26-5BFAF652F04C}" type="presParOf" srcId="{F787A559-F3CF-4E9C-828F-422B6B8F4D5C}" destId="{5EF897EC-963A-4550-B5A7-F69A9154F20B}" srcOrd="60" destOrd="0" presId="urn:microsoft.com/office/officeart/2008/layout/CircleAccentTimeline"/>
    <dgm:cxn modelId="{83267C60-CF2C-47F5-9746-67CD638F3D61}" type="presParOf" srcId="{F787A559-F3CF-4E9C-828F-422B6B8F4D5C}" destId="{D53A549C-6454-4C0D-A5ED-3176AB930C33}" srcOrd="61" destOrd="0" presId="urn:microsoft.com/office/officeart/2008/layout/CircleAccent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ED66BB-1C54-4330-813D-BAB1AD263DEA}" type="datetimeFigureOut">
              <a:rPr lang="pt-BR" smtClean="0"/>
              <a:t>30/07/2015</a:t>
            </a:fld>
            <a:endParaRPr lang="pt-BR" dirty="0"/>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6D4872-ECCF-4801-8A19-C6C87A4CB74D}" type="slidenum">
              <a:rPr lang="pt-BR" smtClean="0"/>
              <a:t>‹nº›</a:t>
            </a:fld>
            <a:endParaRPr lang="pt-BR" dirty="0"/>
          </a:p>
        </p:txBody>
      </p:sp>
    </p:spTree>
    <p:extLst>
      <p:ext uri="{BB962C8B-B14F-4D97-AF65-F5344CB8AC3E}">
        <p14:creationId xmlns:p14="http://schemas.microsoft.com/office/powerpoint/2010/main" val="1079412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7" name="Retângulo 6"/>
          <p:cNvSpPr/>
          <p:nvPr userDrawn="1"/>
        </p:nvSpPr>
        <p:spPr>
          <a:xfrm>
            <a:off x="0" y="0"/>
            <a:ext cx="9144000" cy="6858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400" dirty="0"/>
          </a:p>
        </p:txBody>
      </p:sp>
      <p:sp>
        <p:nvSpPr>
          <p:cNvPr id="2" name="Título 1"/>
          <p:cNvSpPr>
            <a:spLocks noGrp="1"/>
          </p:cNvSpPr>
          <p:nvPr>
            <p:ph type="ctrTitle"/>
          </p:nvPr>
        </p:nvSpPr>
        <p:spPr>
          <a:xfrm>
            <a:off x="685800" y="2130425"/>
            <a:ext cx="7772400" cy="1470025"/>
          </a:xfrm>
        </p:spPr>
        <p:txBody>
          <a:bodyPr/>
          <a:lstStyle>
            <a:lvl1pPr algn="ctr">
              <a:defRPr sz="4400">
                <a:solidFill>
                  <a:schemeClr val="bg1"/>
                </a:solidFill>
              </a:defRPr>
            </a:lvl1p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AEF0E63B-CB8D-4676-ABA0-9C14F3E49FE5}" type="datetime1">
              <a:rPr lang="pt-BR" smtClean="0"/>
              <a:t>30/07/2015</a:t>
            </a:fld>
            <a:endParaRPr lang="pt-BR" dirty="0"/>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dirty="0"/>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p>
            <a:fld id="{78130A50-3FA8-4355-8ACD-2F60348A43F7}" type="slidenum">
              <a:rPr lang="pt-BR" smtClean="0"/>
              <a:t>‹nº›</a:t>
            </a:fld>
            <a:endParaRPr lang="pt-BR" dirty="0"/>
          </a:p>
        </p:txBody>
      </p:sp>
      <p:pic>
        <p:nvPicPr>
          <p:cNvPr id="8" name="Image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67944" y="764704"/>
            <a:ext cx="1369443" cy="939451"/>
          </a:xfrm>
          <a:prstGeom prst="rect">
            <a:avLst/>
          </a:prstGeom>
        </p:spPr>
      </p:pic>
    </p:spTree>
    <p:extLst>
      <p:ext uri="{BB962C8B-B14F-4D97-AF65-F5344CB8AC3E}">
        <p14:creationId xmlns:p14="http://schemas.microsoft.com/office/powerpoint/2010/main" val="4454597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012EFE93-20CA-4493-BFFF-AC40432E43EE}" type="datetime1">
              <a:rPr lang="pt-BR" smtClean="0"/>
              <a:t>30/07/2015</a:t>
            </a:fld>
            <a:endParaRPr lang="pt-BR" dirty="0"/>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dirty="0"/>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p>
            <a:fld id="{78130A50-3FA8-4355-8ACD-2F60348A43F7}" type="slidenum">
              <a:rPr lang="pt-BR" smtClean="0"/>
              <a:t>‹nº›</a:t>
            </a:fld>
            <a:endParaRPr lang="pt-BR" dirty="0"/>
          </a:p>
        </p:txBody>
      </p:sp>
    </p:spTree>
    <p:extLst>
      <p:ext uri="{BB962C8B-B14F-4D97-AF65-F5344CB8AC3E}">
        <p14:creationId xmlns:p14="http://schemas.microsoft.com/office/powerpoint/2010/main" val="3222524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6EEB25E9-B525-4FC9-96D4-F36EED5FBCDB}" type="datetime1">
              <a:rPr lang="pt-BR" smtClean="0"/>
              <a:t>30/07/2015</a:t>
            </a:fld>
            <a:endParaRPr lang="pt-BR" dirty="0"/>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dirty="0"/>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p>
            <a:fld id="{78130A50-3FA8-4355-8ACD-2F60348A43F7}" type="slidenum">
              <a:rPr lang="pt-BR" smtClean="0"/>
              <a:t>‹nº›</a:t>
            </a:fld>
            <a:endParaRPr lang="pt-BR" dirty="0"/>
          </a:p>
        </p:txBody>
      </p:sp>
    </p:spTree>
    <p:extLst>
      <p:ext uri="{BB962C8B-B14F-4D97-AF65-F5344CB8AC3E}">
        <p14:creationId xmlns:p14="http://schemas.microsoft.com/office/powerpoint/2010/main" val="2204450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16257" y="260648"/>
            <a:ext cx="7203743" cy="534779"/>
          </a:xfrm>
        </p:spPr>
        <p:txBody>
          <a:bodyPr lIns="36000" tIns="36000" rIns="36000" bIns="36000">
            <a:normAutofit/>
          </a:bodyPr>
          <a:lstStyle/>
          <a:p>
            <a:r>
              <a:rPr lang="pt-BR" dirty="0" smtClean="0"/>
              <a:t>Clique para editar o título mestre</a:t>
            </a:r>
            <a:endParaRPr lang="pt-BR" dirty="0"/>
          </a:p>
        </p:txBody>
      </p:sp>
      <p:sp>
        <p:nvSpPr>
          <p:cNvPr id="3" name="Espaço Reservado para Conteúdo 2"/>
          <p:cNvSpPr>
            <a:spLocks noGrp="1"/>
          </p:cNvSpPr>
          <p:nvPr>
            <p:ph idx="1"/>
          </p:nvPr>
        </p:nvSpPr>
        <p:spPr>
          <a:xfrm>
            <a:off x="457200" y="1124744"/>
            <a:ext cx="8229600" cy="5001419"/>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8" name="Espaço Reservado para Número de Slide 2"/>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8130A50-3FA8-4355-8ACD-2F60348A43F7}" type="slidenum">
              <a:rPr lang="pt-BR" smtClean="0"/>
              <a:pPr/>
              <a:t>‹nº›</a:t>
            </a:fld>
            <a:endParaRPr lang="pt-BR" dirty="0"/>
          </a:p>
        </p:txBody>
      </p:sp>
      <p:cxnSp>
        <p:nvCxnSpPr>
          <p:cNvPr id="9" name="Conector reto 8"/>
          <p:cNvCxnSpPr/>
          <p:nvPr userDrawn="1"/>
        </p:nvCxnSpPr>
        <p:spPr>
          <a:xfrm>
            <a:off x="219050" y="6381328"/>
            <a:ext cx="8673430" cy="0"/>
          </a:xfrm>
          <a:prstGeom prst="line">
            <a:avLst/>
          </a:prstGeom>
          <a:ln w="952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Imagem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1864" y="66540"/>
            <a:ext cx="1369443" cy="939451"/>
          </a:xfrm>
          <a:prstGeom prst="rect">
            <a:avLst/>
          </a:prstGeom>
        </p:spPr>
      </p:pic>
    </p:spTree>
    <p:extLst>
      <p:ext uri="{BB962C8B-B14F-4D97-AF65-F5344CB8AC3E}">
        <p14:creationId xmlns:p14="http://schemas.microsoft.com/office/powerpoint/2010/main" val="73452108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44E5BF27-A7D2-4F0B-B832-B8182985A02A}" type="datetime1">
              <a:rPr lang="pt-BR" smtClean="0"/>
              <a:t>30/07/2015</a:t>
            </a:fld>
            <a:endParaRPr lang="pt-BR" dirty="0"/>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dirty="0"/>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p>
            <a:fld id="{78130A50-3FA8-4355-8ACD-2F60348A43F7}" type="slidenum">
              <a:rPr lang="pt-BR" smtClean="0"/>
              <a:t>‹nº›</a:t>
            </a:fld>
            <a:endParaRPr lang="pt-BR" dirty="0"/>
          </a:p>
        </p:txBody>
      </p:sp>
    </p:spTree>
    <p:extLst>
      <p:ext uri="{BB962C8B-B14F-4D97-AF65-F5344CB8AC3E}">
        <p14:creationId xmlns:p14="http://schemas.microsoft.com/office/powerpoint/2010/main" val="4142505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E89E6D1E-2DE0-42FD-BD1F-A2C351F6D9D5}" type="datetime1">
              <a:rPr lang="pt-BR" smtClean="0"/>
              <a:t>30/07/2015</a:t>
            </a:fld>
            <a:endParaRPr lang="pt-BR" dirty="0"/>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dirty="0"/>
          </a:p>
        </p:txBody>
      </p:sp>
      <p:sp>
        <p:nvSpPr>
          <p:cNvPr id="7" name="Espaço Reservado para Número de Slide 6"/>
          <p:cNvSpPr>
            <a:spLocks noGrp="1"/>
          </p:cNvSpPr>
          <p:nvPr>
            <p:ph type="sldNum" sz="quarter" idx="12"/>
          </p:nvPr>
        </p:nvSpPr>
        <p:spPr>
          <a:xfrm>
            <a:off x="6553200" y="6356350"/>
            <a:ext cx="2133600" cy="365125"/>
          </a:xfrm>
          <a:prstGeom prst="rect">
            <a:avLst/>
          </a:prstGeom>
        </p:spPr>
        <p:txBody>
          <a:bodyPr/>
          <a:lstStyle/>
          <a:p>
            <a:fld id="{78130A50-3FA8-4355-8ACD-2F60348A43F7}" type="slidenum">
              <a:rPr lang="pt-BR" smtClean="0"/>
              <a:t>‹nº›</a:t>
            </a:fld>
            <a:endParaRPr lang="pt-BR" dirty="0"/>
          </a:p>
        </p:txBody>
      </p:sp>
    </p:spTree>
    <p:extLst>
      <p:ext uri="{BB962C8B-B14F-4D97-AF65-F5344CB8AC3E}">
        <p14:creationId xmlns:p14="http://schemas.microsoft.com/office/powerpoint/2010/main" val="2239791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a:xfrm>
            <a:off x="457200" y="6356350"/>
            <a:ext cx="2133600" cy="365125"/>
          </a:xfrm>
          <a:prstGeom prst="rect">
            <a:avLst/>
          </a:prstGeom>
        </p:spPr>
        <p:txBody>
          <a:bodyPr/>
          <a:lstStyle/>
          <a:p>
            <a:fld id="{C95B2E94-FBC4-4FDF-8445-753D390F32F9}" type="datetime1">
              <a:rPr lang="pt-BR" smtClean="0"/>
              <a:t>30/07/2015</a:t>
            </a:fld>
            <a:endParaRPr lang="pt-BR" dirty="0"/>
          </a:p>
        </p:txBody>
      </p:sp>
      <p:sp>
        <p:nvSpPr>
          <p:cNvPr id="8" name="Espaço Reservado para Rodapé 7"/>
          <p:cNvSpPr>
            <a:spLocks noGrp="1"/>
          </p:cNvSpPr>
          <p:nvPr>
            <p:ph type="ftr" sz="quarter" idx="11"/>
          </p:nvPr>
        </p:nvSpPr>
        <p:spPr>
          <a:xfrm>
            <a:off x="3124200" y="6356350"/>
            <a:ext cx="2895600" cy="365125"/>
          </a:xfrm>
          <a:prstGeom prst="rect">
            <a:avLst/>
          </a:prstGeom>
        </p:spPr>
        <p:txBody>
          <a:bodyPr/>
          <a:lstStyle/>
          <a:p>
            <a:endParaRPr lang="pt-BR" dirty="0"/>
          </a:p>
        </p:txBody>
      </p:sp>
      <p:sp>
        <p:nvSpPr>
          <p:cNvPr id="9" name="Espaço Reservado para Número de Slide 8"/>
          <p:cNvSpPr>
            <a:spLocks noGrp="1"/>
          </p:cNvSpPr>
          <p:nvPr>
            <p:ph type="sldNum" sz="quarter" idx="12"/>
          </p:nvPr>
        </p:nvSpPr>
        <p:spPr>
          <a:xfrm>
            <a:off x="6553200" y="6356350"/>
            <a:ext cx="2133600" cy="365125"/>
          </a:xfrm>
          <a:prstGeom prst="rect">
            <a:avLst/>
          </a:prstGeom>
        </p:spPr>
        <p:txBody>
          <a:bodyPr/>
          <a:lstStyle/>
          <a:p>
            <a:fld id="{78130A50-3FA8-4355-8ACD-2F60348A43F7}" type="slidenum">
              <a:rPr lang="pt-BR" smtClean="0"/>
              <a:t>‹nº›</a:t>
            </a:fld>
            <a:endParaRPr lang="pt-BR" dirty="0"/>
          </a:p>
        </p:txBody>
      </p:sp>
    </p:spTree>
    <p:extLst>
      <p:ext uri="{BB962C8B-B14F-4D97-AF65-F5344CB8AC3E}">
        <p14:creationId xmlns:p14="http://schemas.microsoft.com/office/powerpoint/2010/main" val="3478454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a:xfrm>
            <a:off x="457200" y="6356350"/>
            <a:ext cx="2133600" cy="365125"/>
          </a:xfrm>
          <a:prstGeom prst="rect">
            <a:avLst/>
          </a:prstGeom>
        </p:spPr>
        <p:txBody>
          <a:bodyPr/>
          <a:lstStyle/>
          <a:p>
            <a:fld id="{53EFB721-0164-4E7F-9F39-9E0FEE5BD4A6}" type="datetime1">
              <a:rPr lang="pt-BR" smtClean="0"/>
              <a:t>30/07/2015</a:t>
            </a:fld>
            <a:endParaRPr lang="pt-BR" dirty="0"/>
          </a:p>
        </p:txBody>
      </p:sp>
      <p:sp>
        <p:nvSpPr>
          <p:cNvPr id="4" name="Espaço Reservado para Rodapé 3"/>
          <p:cNvSpPr>
            <a:spLocks noGrp="1"/>
          </p:cNvSpPr>
          <p:nvPr>
            <p:ph type="ftr" sz="quarter" idx="11"/>
          </p:nvPr>
        </p:nvSpPr>
        <p:spPr>
          <a:xfrm>
            <a:off x="3124200" y="6356350"/>
            <a:ext cx="2895600" cy="365125"/>
          </a:xfrm>
          <a:prstGeom prst="rect">
            <a:avLst/>
          </a:prstGeom>
        </p:spPr>
        <p:txBody>
          <a:bodyPr/>
          <a:lstStyle/>
          <a:p>
            <a:endParaRPr lang="pt-BR" dirty="0"/>
          </a:p>
        </p:txBody>
      </p:sp>
      <p:sp>
        <p:nvSpPr>
          <p:cNvPr id="5" name="Espaço Reservado para Número de Slide 4"/>
          <p:cNvSpPr>
            <a:spLocks noGrp="1"/>
          </p:cNvSpPr>
          <p:nvPr>
            <p:ph type="sldNum" sz="quarter" idx="12"/>
          </p:nvPr>
        </p:nvSpPr>
        <p:spPr>
          <a:xfrm>
            <a:off x="6553200" y="6356350"/>
            <a:ext cx="2133600" cy="365125"/>
          </a:xfrm>
          <a:prstGeom prst="rect">
            <a:avLst/>
          </a:prstGeom>
        </p:spPr>
        <p:txBody>
          <a:bodyPr/>
          <a:lstStyle/>
          <a:p>
            <a:fld id="{78130A50-3FA8-4355-8ACD-2F60348A43F7}" type="slidenum">
              <a:rPr lang="pt-BR" smtClean="0"/>
              <a:t>‹nº›</a:t>
            </a:fld>
            <a:endParaRPr lang="pt-BR" dirty="0"/>
          </a:p>
        </p:txBody>
      </p:sp>
    </p:spTree>
    <p:extLst>
      <p:ext uri="{BB962C8B-B14F-4D97-AF65-F5344CB8AC3E}">
        <p14:creationId xmlns:p14="http://schemas.microsoft.com/office/powerpoint/2010/main" val="3839406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57200" y="6356350"/>
            <a:ext cx="2133600" cy="365125"/>
          </a:xfrm>
          <a:prstGeom prst="rect">
            <a:avLst/>
          </a:prstGeom>
        </p:spPr>
        <p:txBody>
          <a:bodyPr/>
          <a:lstStyle/>
          <a:p>
            <a:fld id="{C43A9459-D835-48FE-BEE6-4B8905833467}" type="datetime1">
              <a:rPr lang="pt-BR" smtClean="0"/>
              <a:t>30/07/2015</a:t>
            </a:fld>
            <a:endParaRPr lang="pt-BR" dirty="0"/>
          </a:p>
        </p:txBody>
      </p:sp>
      <p:sp>
        <p:nvSpPr>
          <p:cNvPr id="3" name="Espaço Reservado para Rodapé 2"/>
          <p:cNvSpPr>
            <a:spLocks noGrp="1"/>
          </p:cNvSpPr>
          <p:nvPr>
            <p:ph type="ftr" sz="quarter" idx="11"/>
          </p:nvPr>
        </p:nvSpPr>
        <p:spPr>
          <a:xfrm>
            <a:off x="3124200" y="6356350"/>
            <a:ext cx="2895600" cy="365125"/>
          </a:xfrm>
          <a:prstGeom prst="rect">
            <a:avLst/>
          </a:prstGeom>
        </p:spPr>
        <p:txBody>
          <a:bodyPr/>
          <a:lstStyle/>
          <a:p>
            <a:endParaRPr lang="pt-BR" dirty="0"/>
          </a:p>
        </p:txBody>
      </p:sp>
      <p:sp>
        <p:nvSpPr>
          <p:cNvPr id="4" name="Espaço Reservado para Número de Slide 3"/>
          <p:cNvSpPr>
            <a:spLocks noGrp="1"/>
          </p:cNvSpPr>
          <p:nvPr>
            <p:ph type="sldNum" sz="quarter" idx="12"/>
          </p:nvPr>
        </p:nvSpPr>
        <p:spPr>
          <a:xfrm>
            <a:off x="6553200" y="6356350"/>
            <a:ext cx="2133600" cy="365125"/>
          </a:xfrm>
          <a:prstGeom prst="rect">
            <a:avLst/>
          </a:prstGeom>
        </p:spPr>
        <p:txBody>
          <a:bodyPr/>
          <a:lstStyle/>
          <a:p>
            <a:fld id="{78130A50-3FA8-4355-8ACD-2F60348A43F7}" type="slidenum">
              <a:rPr lang="pt-BR" smtClean="0"/>
              <a:t>‹nº›</a:t>
            </a:fld>
            <a:endParaRPr lang="pt-BR" dirty="0"/>
          </a:p>
        </p:txBody>
      </p:sp>
    </p:spTree>
    <p:extLst>
      <p:ext uri="{BB962C8B-B14F-4D97-AF65-F5344CB8AC3E}">
        <p14:creationId xmlns:p14="http://schemas.microsoft.com/office/powerpoint/2010/main" val="2669332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41181F58-55C2-4D17-8D75-48B6CCA586BC}" type="datetime1">
              <a:rPr lang="pt-BR" smtClean="0"/>
              <a:t>30/07/2015</a:t>
            </a:fld>
            <a:endParaRPr lang="pt-BR" dirty="0"/>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dirty="0"/>
          </a:p>
        </p:txBody>
      </p:sp>
      <p:sp>
        <p:nvSpPr>
          <p:cNvPr id="7" name="Espaço Reservado para Número de Slide 6"/>
          <p:cNvSpPr>
            <a:spLocks noGrp="1"/>
          </p:cNvSpPr>
          <p:nvPr>
            <p:ph type="sldNum" sz="quarter" idx="12"/>
          </p:nvPr>
        </p:nvSpPr>
        <p:spPr>
          <a:xfrm>
            <a:off x="6553200" y="6356350"/>
            <a:ext cx="2133600" cy="365125"/>
          </a:xfrm>
          <a:prstGeom prst="rect">
            <a:avLst/>
          </a:prstGeom>
        </p:spPr>
        <p:txBody>
          <a:bodyPr/>
          <a:lstStyle/>
          <a:p>
            <a:fld id="{78130A50-3FA8-4355-8ACD-2F60348A43F7}" type="slidenum">
              <a:rPr lang="pt-BR" smtClean="0"/>
              <a:t>‹nº›</a:t>
            </a:fld>
            <a:endParaRPr lang="pt-BR" dirty="0"/>
          </a:p>
        </p:txBody>
      </p:sp>
    </p:spTree>
    <p:extLst>
      <p:ext uri="{BB962C8B-B14F-4D97-AF65-F5344CB8AC3E}">
        <p14:creationId xmlns:p14="http://schemas.microsoft.com/office/powerpoint/2010/main" val="3990178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3D2E42C4-8AFF-47ED-8C9A-C16FD7009901}" type="datetime1">
              <a:rPr lang="pt-BR" smtClean="0"/>
              <a:t>30/07/2015</a:t>
            </a:fld>
            <a:endParaRPr lang="pt-BR" dirty="0"/>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dirty="0"/>
          </a:p>
        </p:txBody>
      </p:sp>
      <p:sp>
        <p:nvSpPr>
          <p:cNvPr id="7" name="Espaço Reservado para Número de Slide 6"/>
          <p:cNvSpPr>
            <a:spLocks noGrp="1"/>
          </p:cNvSpPr>
          <p:nvPr>
            <p:ph type="sldNum" sz="quarter" idx="12"/>
          </p:nvPr>
        </p:nvSpPr>
        <p:spPr>
          <a:xfrm>
            <a:off x="6553200" y="6356350"/>
            <a:ext cx="2133600" cy="365125"/>
          </a:xfrm>
          <a:prstGeom prst="rect">
            <a:avLst/>
          </a:prstGeom>
        </p:spPr>
        <p:txBody>
          <a:bodyPr/>
          <a:lstStyle/>
          <a:p>
            <a:fld id="{78130A50-3FA8-4355-8ACD-2F60348A43F7}" type="slidenum">
              <a:rPr lang="pt-BR" smtClean="0"/>
              <a:t>‹nº›</a:t>
            </a:fld>
            <a:endParaRPr lang="pt-BR" dirty="0"/>
          </a:p>
        </p:txBody>
      </p:sp>
    </p:spTree>
    <p:extLst>
      <p:ext uri="{BB962C8B-B14F-4D97-AF65-F5344CB8AC3E}">
        <p14:creationId xmlns:p14="http://schemas.microsoft.com/office/powerpoint/2010/main" val="2053579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634082"/>
          </a:xfrm>
          <a:prstGeom prst="rect">
            <a:avLst/>
          </a:prstGeom>
        </p:spPr>
        <p:txBody>
          <a:bodyPr vert="horz" lIns="91440" tIns="45720" rIns="91440" bIns="45720" rtlCol="0" anchor="ctr">
            <a:noAutofit/>
          </a:bodyPr>
          <a:lstStyle/>
          <a:p>
            <a:r>
              <a:rPr lang="pt-BR" dirty="0" smtClean="0"/>
              <a:t>Clique para editar o título mestre</a:t>
            </a:r>
            <a:endParaRPr lang="pt-BR" dirty="0"/>
          </a:p>
        </p:txBody>
      </p:sp>
      <p:sp>
        <p:nvSpPr>
          <p:cNvPr id="3" name="Espaço Reservado para Texto 2"/>
          <p:cNvSpPr>
            <a:spLocks noGrp="1"/>
          </p:cNvSpPr>
          <p:nvPr>
            <p:ph type="body" idx="1"/>
          </p:nvPr>
        </p:nvSpPr>
        <p:spPr>
          <a:xfrm>
            <a:off x="457200" y="1124744"/>
            <a:ext cx="8229600" cy="5001419"/>
          </a:xfrm>
          <a:prstGeom prst="rect">
            <a:avLst/>
          </a:prstGeom>
        </p:spPr>
        <p:txBody>
          <a:bodyPr vert="horz" lIns="91440" tIns="45720" rIns="91440" bIns="45720" rtlCol="0">
            <a:normAutofit/>
          </a:bodyPr>
          <a:lstStyle/>
          <a:p>
            <a:pPr lvl="0"/>
            <a:r>
              <a:rPr lang="pt-BR" dirty="0" smtClean="0"/>
              <a:t>Clique para editar 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cxnSp>
        <p:nvCxnSpPr>
          <p:cNvPr id="7" name="Conector reto 6"/>
          <p:cNvCxnSpPr/>
          <p:nvPr userDrawn="1"/>
        </p:nvCxnSpPr>
        <p:spPr>
          <a:xfrm>
            <a:off x="219050" y="908720"/>
            <a:ext cx="7449294" cy="0"/>
          </a:xfrm>
          <a:prstGeom prst="line">
            <a:avLst/>
          </a:prstGeom>
          <a:ln w="952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8" name="Espaço Reservado para Número de Slide 2"/>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8130A50-3FA8-4355-8ACD-2F60348A43F7}" type="slidenum">
              <a:rPr lang="pt-BR" smtClean="0"/>
              <a:pPr/>
              <a:t>‹nº›</a:t>
            </a:fld>
            <a:endParaRPr lang="pt-BR" dirty="0"/>
          </a:p>
        </p:txBody>
      </p:sp>
      <p:cxnSp>
        <p:nvCxnSpPr>
          <p:cNvPr id="9" name="Conector reto 8"/>
          <p:cNvCxnSpPr/>
          <p:nvPr userDrawn="1"/>
        </p:nvCxnSpPr>
        <p:spPr>
          <a:xfrm>
            <a:off x="219050" y="6381328"/>
            <a:ext cx="8673430" cy="0"/>
          </a:xfrm>
          <a:prstGeom prst="line">
            <a:avLst/>
          </a:prstGeom>
          <a:ln w="952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Imagem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741864" y="66540"/>
            <a:ext cx="1369443" cy="939451"/>
          </a:xfrm>
          <a:prstGeom prst="rect">
            <a:avLst/>
          </a:prstGeom>
        </p:spPr>
      </p:pic>
    </p:spTree>
    <p:extLst>
      <p:ext uri="{BB962C8B-B14F-4D97-AF65-F5344CB8AC3E}">
        <p14:creationId xmlns:p14="http://schemas.microsoft.com/office/powerpoint/2010/main" val="363154909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ftr="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fabiola.sacani@cielo.com.br"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2063660"/>
          </a:xfrm>
        </p:spPr>
        <p:txBody>
          <a:bodyPr/>
          <a:lstStyle/>
          <a:p>
            <a:r>
              <a:rPr lang="pt-BR" dirty="0" smtClean="0"/>
              <a:t>Serviços &amp; Tarifas de Credenciadoras para Estabelecimentos Comerciais</a:t>
            </a:r>
            <a:endParaRPr lang="pt-BR" dirty="0"/>
          </a:p>
        </p:txBody>
      </p:sp>
      <p:sp>
        <p:nvSpPr>
          <p:cNvPr id="3" name="Subtítulo 2"/>
          <p:cNvSpPr>
            <a:spLocks noGrp="1"/>
          </p:cNvSpPr>
          <p:nvPr>
            <p:ph type="subTitle" idx="1"/>
          </p:nvPr>
        </p:nvSpPr>
        <p:spPr>
          <a:xfrm>
            <a:off x="1371600" y="4606280"/>
            <a:ext cx="6400800" cy="1343000"/>
          </a:xfrm>
        </p:spPr>
        <p:txBody>
          <a:bodyPr/>
          <a:lstStyle/>
          <a:p>
            <a:r>
              <a:rPr lang="pt-BR" i="1" dirty="0" smtClean="0"/>
              <a:t>Próximos Passos</a:t>
            </a:r>
          </a:p>
          <a:p>
            <a:r>
              <a:rPr lang="pt-BR" i="1" dirty="0" smtClean="0"/>
              <a:t>02/07/2015</a:t>
            </a:r>
            <a:endParaRPr lang="pt-BR" dirty="0"/>
          </a:p>
        </p:txBody>
      </p:sp>
    </p:spTree>
    <p:extLst>
      <p:ext uri="{BB962C8B-B14F-4D97-AF65-F5344CB8AC3E}">
        <p14:creationId xmlns:p14="http://schemas.microsoft.com/office/powerpoint/2010/main" val="16801433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smtClean="0"/>
              <a:t>Objetivo do GT </a:t>
            </a:r>
            <a:r>
              <a:rPr lang="pt-BR" sz="2400" dirty="0" smtClean="0"/>
              <a:t>– Atender a demanda do BACEN </a:t>
            </a:r>
            <a:r>
              <a:rPr lang="pt-BR" sz="2400" dirty="0"/>
              <a:t>de </a:t>
            </a:r>
            <a:r>
              <a:rPr lang="pt-BR" sz="2400" dirty="0" smtClean="0"/>
              <a:t>viabilizar a comparação da publicidade </a:t>
            </a:r>
            <a:r>
              <a:rPr lang="pt-BR" sz="2400" dirty="0"/>
              <a:t>das </a:t>
            </a:r>
            <a:r>
              <a:rPr lang="pt-BR" sz="2400" dirty="0" smtClean="0"/>
              <a:t>tarifas</a:t>
            </a:r>
            <a:endParaRPr lang="pt-BR" sz="2400"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208" t="-2452" r="-2079" b="-2373"/>
          <a:stretch/>
        </p:blipFill>
        <p:spPr bwMode="auto">
          <a:xfrm>
            <a:off x="386535" y="1538790"/>
            <a:ext cx="4767851" cy="4217719"/>
          </a:xfrm>
          <a:prstGeom prst="rect">
            <a:avLst/>
          </a:prstGeom>
          <a:solidFill>
            <a:schemeClr val="bg1"/>
          </a:solidFill>
          <a:ln>
            <a:solidFill>
              <a:schemeClr val="tx2"/>
            </a:solidFill>
          </a:ln>
          <a:effectLst>
            <a:outerShdw blurRad="50800" dist="38100" dir="2700000" algn="tl" rotWithShape="0">
              <a:prstClr val="black">
                <a:alpha val="40000"/>
              </a:prstClr>
            </a:outerShdw>
          </a:effectLst>
        </p:spPr>
      </p:pic>
      <p:sp>
        <p:nvSpPr>
          <p:cNvPr id="4" name="CaixaDeTexto 3"/>
          <p:cNvSpPr txBox="1"/>
          <p:nvPr/>
        </p:nvSpPr>
        <p:spPr>
          <a:xfrm>
            <a:off x="179512" y="6385058"/>
            <a:ext cx="1141659" cy="169277"/>
          </a:xfrm>
          <a:prstGeom prst="rect">
            <a:avLst/>
          </a:prstGeom>
          <a:noFill/>
        </p:spPr>
        <p:txBody>
          <a:bodyPr wrap="none" rtlCol="0">
            <a:spAutoFit/>
          </a:bodyPr>
          <a:lstStyle/>
          <a:p>
            <a:r>
              <a:rPr lang="pt-BR" sz="500" dirty="0" smtClean="0"/>
              <a:t>E-Mail Danusa Antônia – 05/01/2014</a:t>
            </a:r>
            <a:endParaRPr lang="pt-BR" sz="500" dirty="0"/>
          </a:p>
        </p:txBody>
      </p:sp>
      <p:sp>
        <p:nvSpPr>
          <p:cNvPr id="3" name="Seta para a direita 2"/>
          <p:cNvSpPr/>
          <p:nvPr/>
        </p:nvSpPr>
        <p:spPr>
          <a:xfrm>
            <a:off x="5367789" y="2635036"/>
            <a:ext cx="225025" cy="2025225"/>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CaixaDeTexto 5"/>
          <p:cNvSpPr txBox="1"/>
          <p:nvPr/>
        </p:nvSpPr>
        <p:spPr>
          <a:xfrm>
            <a:off x="5787135" y="1538790"/>
            <a:ext cx="3010955" cy="4217719"/>
          </a:xfrm>
          <a:prstGeom prst="rect">
            <a:avLst/>
          </a:prstGeom>
          <a:solidFill>
            <a:schemeClr val="accent3"/>
          </a:solidFill>
        </p:spPr>
        <p:txBody>
          <a:bodyPr wrap="square" rtlCol="0" anchor="ctr">
            <a:noAutofit/>
          </a:bodyPr>
          <a:lstStyle/>
          <a:p>
            <a:pPr algn="ctr"/>
            <a:r>
              <a:rPr lang="pt-BR" sz="1600" b="1" dirty="0" smtClean="0">
                <a:solidFill>
                  <a:schemeClr val="bg1"/>
                </a:solidFill>
              </a:rPr>
              <a:t>Atender a demanda do BACEN de </a:t>
            </a:r>
            <a:r>
              <a:rPr lang="pt-BR" sz="1600" b="1" dirty="0" smtClean="0">
                <a:solidFill>
                  <a:schemeClr val="tx2"/>
                </a:solidFill>
              </a:rPr>
              <a:t>padronização dos termos </a:t>
            </a:r>
            <a:r>
              <a:rPr lang="pt-BR" sz="1600" b="1" dirty="0" smtClean="0">
                <a:solidFill>
                  <a:schemeClr val="bg1"/>
                </a:solidFill>
              </a:rPr>
              <a:t>e </a:t>
            </a:r>
            <a:r>
              <a:rPr lang="pt-BR" sz="1600" b="1" dirty="0" smtClean="0">
                <a:solidFill>
                  <a:schemeClr val="tx2"/>
                </a:solidFill>
              </a:rPr>
              <a:t>modelo de publicação </a:t>
            </a:r>
            <a:r>
              <a:rPr lang="pt-BR" sz="1600" b="1" dirty="0" smtClean="0">
                <a:solidFill>
                  <a:schemeClr val="bg1"/>
                </a:solidFill>
              </a:rPr>
              <a:t>de serviços e tarifas </a:t>
            </a:r>
          </a:p>
          <a:p>
            <a:pPr algn="ctr"/>
            <a:r>
              <a:rPr lang="pt-BR" sz="1600" b="1" dirty="0" smtClean="0">
                <a:solidFill>
                  <a:schemeClr val="bg1"/>
                </a:solidFill>
              </a:rPr>
              <a:t>para viabilizar </a:t>
            </a:r>
            <a:r>
              <a:rPr lang="pt-BR" sz="1600" b="1" dirty="0">
                <a:solidFill>
                  <a:schemeClr val="bg1"/>
                </a:solidFill>
              </a:rPr>
              <a:t>a </a:t>
            </a:r>
            <a:endParaRPr lang="pt-BR" sz="1600" b="1" dirty="0" smtClean="0">
              <a:solidFill>
                <a:schemeClr val="bg1"/>
              </a:solidFill>
            </a:endParaRPr>
          </a:p>
          <a:p>
            <a:pPr algn="ctr"/>
            <a:r>
              <a:rPr lang="pt-BR" sz="1600" b="1" dirty="0" smtClean="0">
                <a:solidFill>
                  <a:schemeClr val="tx2"/>
                </a:solidFill>
              </a:rPr>
              <a:t>fácil comparação pelos </a:t>
            </a:r>
            <a:r>
              <a:rPr lang="pt-BR" sz="1600" b="1" dirty="0">
                <a:solidFill>
                  <a:schemeClr val="tx2"/>
                </a:solidFill>
              </a:rPr>
              <a:t>Estabelecimentos </a:t>
            </a:r>
            <a:r>
              <a:rPr lang="pt-BR" sz="1600" b="1" dirty="0" smtClean="0">
                <a:solidFill>
                  <a:schemeClr val="tx2"/>
                </a:solidFill>
              </a:rPr>
              <a:t>Comerciais e pelo BACEN</a:t>
            </a:r>
            <a:endParaRPr lang="pt-BR" sz="1600" dirty="0">
              <a:solidFill>
                <a:schemeClr val="tx2"/>
              </a:solidFill>
            </a:endParaRPr>
          </a:p>
          <a:p>
            <a:pPr algn="ctr"/>
            <a:r>
              <a:rPr lang="pt-BR" sz="1600" b="1" dirty="0" smtClean="0">
                <a:solidFill>
                  <a:schemeClr val="bg1"/>
                </a:solidFill>
              </a:rPr>
              <a:t> dos serviços prestados pelas Credenciadoras</a:t>
            </a:r>
            <a:endParaRPr lang="pt-BR" sz="1600" dirty="0">
              <a:solidFill>
                <a:schemeClr val="bg1"/>
              </a:solidFill>
            </a:endParaRPr>
          </a:p>
        </p:txBody>
      </p:sp>
    </p:spTree>
    <p:extLst>
      <p:ext uri="{BB962C8B-B14F-4D97-AF65-F5344CB8AC3E}">
        <p14:creationId xmlns:p14="http://schemas.microsoft.com/office/powerpoint/2010/main" val="1230428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b="1" dirty="0"/>
              <a:t>Metodologia</a:t>
            </a:r>
            <a:r>
              <a:rPr lang="pt-BR" sz="2400" dirty="0"/>
              <a:t> </a:t>
            </a:r>
            <a:r>
              <a:rPr lang="pt-BR" sz="2400" dirty="0" smtClean="0"/>
              <a:t>– Etapas do Trabalho realizado pelo GT</a:t>
            </a:r>
            <a:endParaRPr lang="pt-BR" sz="2400" b="1" dirty="0"/>
          </a:p>
        </p:txBody>
      </p:sp>
      <p:graphicFrame>
        <p:nvGraphicFramePr>
          <p:cNvPr id="3" name="Diagrama 2"/>
          <p:cNvGraphicFramePr/>
          <p:nvPr>
            <p:extLst>
              <p:ext uri="{D42A27DB-BD31-4B8C-83A1-F6EECF244321}">
                <p14:modId xmlns:p14="http://schemas.microsoft.com/office/powerpoint/2010/main" val="4293861960"/>
              </p:ext>
            </p:extLst>
          </p:nvPr>
        </p:nvGraphicFramePr>
        <p:xfrm>
          <a:off x="386534" y="1397000"/>
          <a:ext cx="8525599"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72813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b="1" dirty="0" smtClean="0"/>
              <a:t>Metodologia</a:t>
            </a:r>
            <a:r>
              <a:rPr lang="pt-BR" sz="2400" dirty="0" smtClean="0"/>
              <a:t> - Calendário das Discussões</a:t>
            </a:r>
            <a:endParaRPr lang="pt-BR" sz="2400" dirty="0"/>
          </a:p>
        </p:txBody>
      </p:sp>
      <p:graphicFrame>
        <p:nvGraphicFramePr>
          <p:cNvPr id="5" name="Diagrama 4"/>
          <p:cNvGraphicFramePr/>
          <p:nvPr>
            <p:extLst>
              <p:ext uri="{D42A27DB-BD31-4B8C-83A1-F6EECF244321}">
                <p14:modId xmlns:p14="http://schemas.microsoft.com/office/powerpoint/2010/main" val="2877196637"/>
              </p:ext>
            </p:extLst>
          </p:nvPr>
        </p:nvGraphicFramePr>
        <p:xfrm>
          <a:off x="323528" y="728700"/>
          <a:ext cx="8496944" cy="28600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aixaDeTexto 6"/>
          <p:cNvSpPr txBox="1"/>
          <p:nvPr/>
        </p:nvSpPr>
        <p:spPr>
          <a:xfrm>
            <a:off x="244000" y="4149080"/>
            <a:ext cx="8668134" cy="2062103"/>
          </a:xfrm>
          <a:prstGeom prst="rect">
            <a:avLst/>
          </a:prstGeom>
          <a:noFill/>
        </p:spPr>
        <p:txBody>
          <a:bodyPr wrap="square" rtlCol="0">
            <a:spAutoFit/>
          </a:bodyPr>
          <a:lstStyle/>
          <a:p>
            <a:pPr marL="180975" indent="-180975">
              <a:buFont typeface="+mj-lt"/>
              <a:buAutoNum type="arabicPeriod"/>
            </a:pPr>
            <a:r>
              <a:rPr lang="pt-BR" sz="1600" b="1" dirty="0" smtClean="0">
                <a:solidFill>
                  <a:schemeClr val="tx2"/>
                </a:solidFill>
              </a:rPr>
              <a:t>Definição da metodologia</a:t>
            </a:r>
            <a:r>
              <a:rPr lang="pt-BR" sz="1600" dirty="0" smtClean="0">
                <a:solidFill>
                  <a:schemeClr val="tx2"/>
                </a:solidFill>
              </a:rPr>
              <a:t> </a:t>
            </a:r>
            <a:r>
              <a:rPr lang="pt-BR" sz="1600" dirty="0" smtClean="0"/>
              <a:t>de trabalho do GT: visão completa das possibilidades para decisão assertiva do modelo de divulgação</a:t>
            </a:r>
          </a:p>
          <a:p>
            <a:pPr marL="180975" indent="-180975">
              <a:buFont typeface="+mj-lt"/>
              <a:buAutoNum type="arabicPeriod"/>
            </a:pPr>
            <a:r>
              <a:rPr lang="pt-BR" sz="1600" b="1" dirty="0" smtClean="0">
                <a:solidFill>
                  <a:schemeClr val="tx2"/>
                </a:solidFill>
              </a:rPr>
              <a:t>Mapeamento completo </a:t>
            </a:r>
            <a:r>
              <a:rPr lang="pt-BR" sz="1600" dirty="0" smtClean="0"/>
              <a:t>de todas as tarifas possíveis</a:t>
            </a:r>
          </a:p>
          <a:p>
            <a:pPr marL="180975" indent="-180975">
              <a:buFont typeface="+mj-lt"/>
              <a:buAutoNum type="arabicPeriod"/>
            </a:pPr>
            <a:r>
              <a:rPr lang="pt-BR" sz="1600" b="1" dirty="0">
                <a:solidFill>
                  <a:schemeClr val="tx2"/>
                </a:solidFill>
              </a:rPr>
              <a:t>Categorização e agrupamento</a:t>
            </a:r>
            <a:r>
              <a:rPr lang="pt-BR" sz="1600" dirty="0">
                <a:solidFill>
                  <a:schemeClr val="tx2"/>
                </a:solidFill>
              </a:rPr>
              <a:t> </a:t>
            </a:r>
          </a:p>
          <a:p>
            <a:pPr marL="180975" indent="-180975">
              <a:buFont typeface="+mj-lt"/>
              <a:buAutoNum type="arabicPeriod"/>
            </a:pPr>
            <a:r>
              <a:rPr lang="pt-BR" sz="1600" b="1" dirty="0" smtClean="0">
                <a:solidFill>
                  <a:schemeClr val="tx2"/>
                </a:solidFill>
              </a:rPr>
              <a:t>Padronização</a:t>
            </a:r>
            <a:r>
              <a:rPr lang="pt-BR" sz="1600" b="1" dirty="0" smtClean="0">
                <a:solidFill>
                  <a:schemeClr val="accent3"/>
                </a:solidFill>
              </a:rPr>
              <a:t> </a:t>
            </a:r>
            <a:r>
              <a:rPr lang="pt-BR" sz="1600" dirty="0" smtClean="0"/>
              <a:t>(nomenclatura</a:t>
            </a:r>
            <a:r>
              <a:rPr lang="pt-BR" sz="1600" dirty="0"/>
              <a:t>, descrição do escopo e modelo de </a:t>
            </a:r>
            <a:r>
              <a:rPr lang="pt-BR" sz="1600" dirty="0" smtClean="0"/>
              <a:t>cobrança) </a:t>
            </a:r>
          </a:p>
          <a:p>
            <a:pPr marL="180975" indent="-180975">
              <a:buFont typeface="+mj-lt"/>
              <a:buAutoNum type="arabicPeriod"/>
            </a:pPr>
            <a:r>
              <a:rPr lang="pt-BR" sz="1600" b="1" dirty="0" smtClean="0">
                <a:solidFill>
                  <a:schemeClr val="tx2"/>
                </a:solidFill>
              </a:rPr>
              <a:t>Seleção das tarifas  com necessidade de publicação</a:t>
            </a:r>
            <a:r>
              <a:rPr lang="pt-BR" sz="1600" dirty="0" smtClean="0"/>
              <a:t>, com revisão dos conceitos agrupados</a:t>
            </a:r>
          </a:p>
          <a:p>
            <a:pPr marL="180975" indent="-180975">
              <a:buFont typeface="+mj-lt"/>
              <a:buAutoNum type="arabicPeriod"/>
            </a:pPr>
            <a:r>
              <a:rPr lang="pt-BR" sz="1600" b="1" dirty="0" smtClean="0">
                <a:solidFill>
                  <a:schemeClr val="tx2"/>
                </a:solidFill>
              </a:rPr>
              <a:t>Validação final </a:t>
            </a:r>
            <a:r>
              <a:rPr lang="pt-BR" sz="1600" dirty="0" smtClean="0"/>
              <a:t>(de cada credenciadora, jurídica / regulatória ABECS e Diretoria ABECS + BACEN)</a:t>
            </a:r>
          </a:p>
          <a:p>
            <a:pPr marL="180975" indent="-180975">
              <a:buFont typeface="+mj-lt"/>
              <a:buAutoNum type="arabicPeriod"/>
            </a:pPr>
            <a:r>
              <a:rPr lang="pt-BR" sz="1600" b="1" dirty="0" smtClean="0">
                <a:solidFill>
                  <a:schemeClr val="tx2"/>
                </a:solidFill>
              </a:rPr>
              <a:t>Publicação da recomendação formal </a:t>
            </a:r>
            <a:r>
              <a:rPr lang="pt-BR" sz="1600" b="1" dirty="0">
                <a:solidFill>
                  <a:schemeClr val="tx2"/>
                </a:solidFill>
              </a:rPr>
              <a:t>(Normativa ABECS) e </a:t>
            </a:r>
            <a:r>
              <a:rPr lang="pt-BR" sz="1600" b="1" dirty="0" smtClean="0">
                <a:solidFill>
                  <a:schemeClr val="tx2"/>
                </a:solidFill>
              </a:rPr>
              <a:t>equalização do uso</a:t>
            </a:r>
            <a:r>
              <a:rPr lang="pt-BR" sz="1600" dirty="0" smtClean="0">
                <a:solidFill>
                  <a:schemeClr val="tx2"/>
                </a:solidFill>
              </a:rPr>
              <a:t> </a:t>
            </a:r>
            <a:r>
              <a:rPr lang="pt-BR" sz="1600" dirty="0" smtClean="0"/>
              <a:t>pelas Credenciadoras</a:t>
            </a:r>
            <a:endParaRPr lang="pt-BR" sz="1600" dirty="0"/>
          </a:p>
        </p:txBody>
      </p:sp>
      <p:sp>
        <p:nvSpPr>
          <p:cNvPr id="8" name="Elipse 7"/>
          <p:cNvSpPr/>
          <p:nvPr/>
        </p:nvSpPr>
        <p:spPr>
          <a:xfrm>
            <a:off x="1529717" y="3489273"/>
            <a:ext cx="360040" cy="360040"/>
          </a:xfrm>
          <a:prstGeom prst="ellipse">
            <a:avLst/>
          </a:prstGeom>
          <a:solidFill>
            <a:srgbClr val="00206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1</a:t>
            </a:r>
            <a:endParaRPr lang="pt-BR" dirty="0"/>
          </a:p>
        </p:txBody>
      </p:sp>
      <p:sp>
        <p:nvSpPr>
          <p:cNvPr id="9" name="Colchete esquerdo 8"/>
          <p:cNvSpPr/>
          <p:nvPr/>
        </p:nvSpPr>
        <p:spPr>
          <a:xfrm rot="16200000">
            <a:off x="1656885" y="3094810"/>
            <a:ext cx="105649" cy="504000"/>
          </a:xfrm>
          <a:prstGeom prst="leftBracket">
            <a:avLst/>
          </a:prstGeom>
          <a:ln w="381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dirty="0"/>
          </a:p>
        </p:txBody>
      </p:sp>
      <p:sp>
        <p:nvSpPr>
          <p:cNvPr id="10" name="Elipse 9"/>
          <p:cNvSpPr/>
          <p:nvPr/>
        </p:nvSpPr>
        <p:spPr>
          <a:xfrm>
            <a:off x="3041830" y="3489273"/>
            <a:ext cx="360040" cy="360040"/>
          </a:xfrm>
          <a:prstGeom prst="ellipse">
            <a:avLst/>
          </a:prstGeom>
          <a:solidFill>
            <a:srgbClr val="00206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2</a:t>
            </a:r>
            <a:endParaRPr lang="pt-BR" dirty="0"/>
          </a:p>
        </p:txBody>
      </p:sp>
      <p:sp>
        <p:nvSpPr>
          <p:cNvPr id="11" name="Elipse 10"/>
          <p:cNvSpPr/>
          <p:nvPr/>
        </p:nvSpPr>
        <p:spPr>
          <a:xfrm>
            <a:off x="3528058" y="3489273"/>
            <a:ext cx="360040" cy="360040"/>
          </a:xfrm>
          <a:prstGeom prst="ellipse">
            <a:avLst/>
          </a:prstGeom>
          <a:solidFill>
            <a:srgbClr val="00206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3</a:t>
            </a:r>
            <a:endParaRPr lang="pt-BR" dirty="0"/>
          </a:p>
        </p:txBody>
      </p:sp>
      <p:sp>
        <p:nvSpPr>
          <p:cNvPr id="12" name="Elipse 11"/>
          <p:cNvSpPr/>
          <p:nvPr/>
        </p:nvSpPr>
        <p:spPr>
          <a:xfrm>
            <a:off x="4031940" y="3489273"/>
            <a:ext cx="360040" cy="360040"/>
          </a:xfrm>
          <a:prstGeom prst="ellipse">
            <a:avLst/>
          </a:prstGeom>
          <a:solidFill>
            <a:srgbClr val="00206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4</a:t>
            </a:r>
            <a:endParaRPr lang="pt-BR" dirty="0"/>
          </a:p>
        </p:txBody>
      </p:sp>
      <p:sp>
        <p:nvSpPr>
          <p:cNvPr id="13" name="Colchete esquerdo 12"/>
          <p:cNvSpPr/>
          <p:nvPr/>
        </p:nvSpPr>
        <p:spPr>
          <a:xfrm rot="16200000">
            <a:off x="5374273" y="2923763"/>
            <a:ext cx="105648" cy="846093"/>
          </a:xfrm>
          <a:prstGeom prst="leftBracket">
            <a:avLst/>
          </a:prstGeom>
          <a:ln w="381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dirty="0"/>
          </a:p>
        </p:txBody>
      </p:sp>
      <p:sp>
        <p:nvSpPr>
          <p:cNvPr id="14" name="Elipse 13"/>
          <p:cNvSpPr/>
          <p:nvPr/>
        </p:nvSpPr>
        <p:spPr>
          <a:xfrm>
            <a:off x="5220072" y="3489273"/>
            <a:ext cx="360040" cy="360040"/>
          </a:xfrm>
          <a:prstGeom prst="ellipse">
            <a:avLst/>
          </a:prstGeom>
          <a:solidFill>
            <a:srgbClr val="00206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5</a:t>
            </a:r>
            <a:endParaRPr lang="pt-BR" dirty="0"/>
          </a:p>
        </p:txBody>
      </p:sp>
      <p:sp>
        <p:nvSpPr>
          <p:cNvPr id="17" name="Colchete esquerdo 16"/>
          <p:cNvSpPr/>
          <p:nvPr/>
        </p:nvSpPr>
        <p:spPr>
          <a:xfrm rot="16200000">
            <a:off x="3459233" y="1886472"/>
            <a:ext cx="105650" cy="2920676"/>
          </a:xfrm>
          <a:prstGeom prst="leftBracket">
            <a:avLst/>
          </a:prstGeom>
          <a:ln w="381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dirty="0"/>
          </a:p>
        </p:txBody>
      </p:sp>
      <p:sp>
        <p:nvSpPr>
          <p:cNvPr id="18" name="Colchete esquerdo 17"/>
          <p:cNvSpPr/>
          <p:nvPr/>
        </p:nvSpPr>
        <p:spPr>
          <a:xfrm rot="16200000">
            <a:off x="6787323" y="2410810"/>
            <a:ext cx="105649" cy="1872000"/>
          </a:xfrm>
          <a:prstGeom prst="leftBracket">
            <a:avLst/>
          </a:prstGeom>
          <a:ln w="381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dirty="0"/>
          </a:p>
        </p:txBody>
      </p:sp>
      <p:sp>
        <p:nvSpPr>
          <p:cNvPr id="19" name="Elipse 18"/>
          <p:cNvSpPr/>
          <p:nvPr/>
        </p:nvSpPr>
        <p:spPr>
          <a:xfrm>
            <a:off x="6732240" y="3489273"/>
            <a:ext cx="360040" cy="360040"/>
          </a:xfrm>
          <a:prstGeom prst="ellipse">
            <a:avLst/>
          </a:prstGeom>
          <a:solidFill>
            <a:srgbClr val="00206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6</a:t>
            </a:r>
            <a:endParaRPr lang="pt-BR" dirty="0"/>
          </a:p>
        </p:txBody>
      </p:sp>
      <p:sp>
        <p:nvSpPr>
          <p:cNvPr id="20" name="Elipse 19"/>
          <p:cNvSpPr/>
          <p:nvPr/>
        </p:nvSpPr>
        <p:spPr>
          <a:xfrm>
            <a:off x="7956431" y="3489273"/>
            <a:ext cx="360040" cy="360040"/>
          </a:xfrm>
          <a:prstGeom prst="ellipse">
            <a:avLst/>
          </a:prstGeom>
          <a:solidFill>
            <a:srgbClr val="00206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7</a:t>
            </a:r>
            <a:endParaRPr lang="pt-BR" dirty="0"/>
          </a:p>
        </p:txBody>
      </p:sp>
      <p:sp>
        <p:nvSpPr>
          <p:cNvPr id="21" name="Colchete esquerdo 20"/>
          <p:cNvSpPr/>
          <p:nvPr/>
        </p:nvSpPr>
        <p:spPr>
          <a:xfrm rot="16200000">
            <a:off x="8083599" y="3094810"/>
            <a:ext cx="105649" cy="504000"/>
          </a:xfrm>
          <a:prstGeom prst="leftBracket">
            <a:avLst/>
          </a:prstGeom>
          <a:ln w="381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dirty="0"/>
          </a:p>
        </p:txBody>
      </p:sp>
    </p:spTree>
    <p:extLst>
      <p:ext uri="{BB962C8B-B14F-4D97-AF65-F5344CB8AC3E}">
        <p14:creationId xmlns:p14="http://schemas.microsoft.com/office/powerpoint/2010/main" val="38261483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b="1" dirty="0"/>
              <a:t>Metodologia</a:t>
            </a:r>
            <a:r>
              <a:rPr lang="pt-BR" sz="2400" dirty="0"/>
              <a:t> </a:t>
            </a:r>
            <a:r>
              <a:rPr lang="pt-BR" sz="2400" dirty="0" smtClean="0"/>
              <a:t>– Premissas Adotadas</a:t>
            </a:r>
            <a:endParaRPr lang="pt-BR" sz="2400" dirty="0"/>
          </a:p>
        </p:txBody>
      </p:sp>
      <p:sp>
        <p:nvSpPr>
          <p:cNvPr id="7" name="CaixaDeTexto 6"/>
          <p:cNvSpPr txBox="1"/>
          <p:nvPr/>
        </p:nvSpPr>
        <p:spPr>
          <a:xfrm>
            <a:off x="258311" y="908720"/>
            <a:ext cx="8589164" cy="5724644"/>
          </a:xfrm>
          <a:prstGeom prst="rect">
            <a:avLst/>
          </a:prstGeom>
          <a:noFill/>
        </p:spPr>
        <p:txBody>
          <a:bodyPr wrap="square" rtlCol="0">
            <a:spAutoFit/>
          </a:bodyPr>
          <a:lstStyle/>
          <a:p>
            <a:r>
              <a:rPr lang="pt-BR" sz="1400" b="1" dirty="0">
                <a:solidFill>
                  <a:schemeClr val="accent3"/>
                </a:solidFill>
              </a:rPr>
              <a:t>Metodologia das Discussões: </a:t>
            </a:r>
          </a:p>
          <a:p>
            <a:pPr marL="171450" indent="-171450">
              <a:buFont typeface="Arial" pitchFamily="34" charset="0"/>
              <a:buChar char="•"/>
            </a:pPr>
            <a:r>
              <a:rPr lang="pt-BR" sz="1400" dirty="0" smtClean="0"/>
              <a:t>Criação de uma </a:t>
            </a:r>
            <a:r>
              <a:rPr lang="pt-BR" sz="1400" b="1" dirty="0">
                <a:solidFill>
                  <a:schemeClr val="tx2"/>
                </a:solidFill>
              </a:rPr>
              <a:t>tabela geral detalhada e completa APENAS para </a:t>
            </a:r>
            <a:r>
              <a:rPr lang="pt-BR" sz="1400" b="1" dirty="0" smtClean="0">
                <a:solidFill>
                  <a:schemeClr val="tx2"/>
                </a:solidFill>
              </a:rPr>
              <a:t>viabilizar </a:t>
            </a:r>
            <a:r>
              <a:rPr lang="pt-BR" sz="1400" b="1" dirty="0">
                <a:solidFill>
                  <a:schemeClr val="tx2"/>
                </a:solidFill>
              </a:rPr>
              <a:t>a visão geral </a:t>
            </a:r>
            <a:r>
              <a:rPr lang="pt-BR" sz="1400" dirty="0" smtClean="0"/>
              <a:t>e a decisão assertiva</a:t>
            </a:r>
          </a:p>
          <a:p>
            <a:pPr marL="171450" indent="-171450">
              <a:buFont typeface="Arial" pitchFamily="34" charset="0"/>
              <a:buChar char="•"/>
            </a:pPr>
            <a:r>
              <a:rPr lang="pt-BR" sz="1400" dirty="0" smtClean="0"/>
              <a:t>Serviços </a:t>
            </a:r>
            <a:r>
              <a:rPr lang="pt-BR" sz="1400" b="1" dirty="0" smtClean="0">
                <a:solidFill>
                  <a:schemeClr val="tx2"/>
                </a:solidFill>
              </a:rPr>
              <a:t>agrupados por similaridade</a:t>
            </a:r>
            <a:r>
              <a:rPr lang="pt-BR" sz="1400" dirty="0" smtClean="0"/>
              <a:t>, criando descrição unificada para cada macro grupo.</a:t>
            </a:r>
            <a:endParaRPr lang="pt-BR" sz="1400" b="1" dirty="0" smtClean="0">
              <a:solidFill>
                <a:schemeClr val="tx2"/>
              </a:solidFill>
            </a:endParaRPr>
          </a:p>
          <a:p>
            <a:pPr marL="0" lvl="1">
              <a:spcBef>
                <a:spcPts val="1200"/>
              </a:spcBef>
            </a:pPr>
            <a:r>
              <a:rPr lang="pt-BR" sz="1400" b="1" dirty="0">
                <a:solidFill>
                  <a:schemeClr val="accent3"/>
                </a:solidFill>
              </a:rPr>
              <a:t>Estratégia de Divulgação: </a:t>
            </a:r>
          </a:p>
          <a:p>
            <a:pPr marL="171450" indent="-171450">
              <a:buFont typeface="Arial" pitchFamily="34" charset="0"/>
              <a:buChar char="•"/>
            </a:pPr>
            <a:r>
              <a:rPr lang="pt-BR" sz="1400" dirty="0"/>
              <a:t>Tabela </a:t>
            </a:r>
            <a:r>
              <a:rPr lang="pt-BR" sz="1400" b="1" dirty="0" smtClean="0">
                <a:solidFill>
                  <a:schemeClr val="tx2"/>
                </a:solidFill>
              </a:rPr>
              <a:t>publicável simples </a:t>
            </a:r>
            <a:r>
              <a:rPr lang="pt-BR" sz="1400" b="1" dirty="0">
                <a:solidFill>
                  <a:schemeClr val="tx2"/>
                </a:solidFill>
              </a:rPr>
              <a:t>e </a:t>
            </a:r>
            <a:r>
              <a:rPr lang="pt-BR" sz="1400" b="1" dirty="0" smtClean="0">
                <a:solidFill>
                  <a:schemeClr val="tx2"/>
                </a:solidFill>
              </a:rPr>
              <a:t>resumida </a:t>
            </a:r>
            <a:r>
              <a:rPr lang="pt-BR" sz="1400" dirty="0" smtClean="0"/>
              <a:t>com foco nos </a:t>
            </a:r>
            <a:r>
              <a:rPr lang="pt-BR" sz="1400" b="1" dirty="0" smtClean="0">
                <a:solidFill>
                  <a:schemeClr val="tx2"/>
                </a:solidFill>
              </a:rPr>
              <a:t>serviços obrigatórios, relevantes e de acesso irrestrito à </a:t>
            </a:r>
            <a:r>
              <a:rPr lang="pt-BR" sz="1400" b="1" dirty="0">
                <a:solidFill>
                  <a:schemeClr val="tx2"/>
                </a:solidFill>
              </a:rPr>
              <a:t>base geral de clientes</a:t>
            </a:r>
            <a:r>
              <a:rPr lang="pt-BR" sz="1400" dirty="0" smtClean="0"/>
              <a:t>, especialmente os Estabelecimentos Comerciais pequenos público alvo da consulta dessa tabela.</a:t>
            </a:r>
          </a:p>
          <a:p>
            <a:pPr marL="171450" indent="-171450">
              <a:buFont typeface="Arial" pitchFamily="34" charset="0"/>
              <a:buChar char="•"/>
            </a:pPr>
            <a:r>
              <a:rPr lang="pt-BR" sz="1400" dirty="0" smtClean="0"/>
              <a:t>Serviços </a:t>
            </a:r>
            <a:r>
              <a:rPr lang="pt-BR" sz="1400" b="1" dirty="0">
                <a:solidFill>
                  <a:schemeClr val="tx2"/>
                </a:solidFill>
              </a:rPr>
              <a:t>segmentados, customizados, de uso opcional ou de valor </a:t>
            </a:r>
            <a:r>
              <a:rPr lang="pt-BR" sz="1400" b="1" dirty="0" smtClean="0">
                <a:solidFill>
                  <a:schemeClr val="tx2"/>
                </a:solidFill>
              </a:rPr>
              <a:t>agregado sem necessidade </a:t>
            </a:r>
            <a:r>
              <a:rPr lang="pt-BR" sz="1400" b="1" dirty="0">
                <a:solidFill>
                  <a:schemeClr val="tx2"/>
                </a:solidFill>
              </a:rPr>
              <a:t>de publicação </a:t>
            </a:r>
            <a:r>
              <a:rPr lang="pt-BR" sz="1400" dirty="0" smtClean="0"/>
              <a:t>completa nem mesmo citação na tabela publicada. </a:t>
            </a:r>
          </a:p>
          <a:p>
            <a:pPr marL="171450" indent="-171450">
              <a:buFont typeface="Arial" pitchFamily="34" charset="0"/>
              <a:buChar char="•"/>
            </a:pPr>
            <a:r>
              <a:rPr lang="pt-BR" sz="1400" b="1" dirty="0" smtClean="0">
                <a:solidFill>
                  <a:schemeClr val="tx2"/>
                </a:solidFill>
              </a:rPr>
              <a:t>Não será feita restrição de cobrança </a:t>
            </a:r>
            <a:r>
              <a:rPr lang="pt-BR" sz="1400" dirty="0" smtClean="0"/>
              <a:t>a nenhuma tarifa.</a:t>
            </a:r>
          </a:p>
          <a:p>
            <a:pPr marL="171450" indent="-171450">
              <a:buFont typeface="Arial" pitchFamily="34" charset="0"/>
              <a:buChar char="•"/>
            </a:pPr>
            <a:r>
              <a:rPr lang="pt-BR" sz="1400" dirty="0" smtClean="0"/>
              <a:t>Dada a recomendação direta do BACEN da </a:t>
            </a:r>
            <a:r>
              <a:rPr lang="pt-BR" sz="1400" b="1" dirty="0" smtClean="0">
                <a:solidFill>
                  <a:schemeClr val="tx2"/>
                </a:solidFill>
              </a:rPr>
              <a:t>publicação do MDR, este deve ser feito para os principais segmentos, de forma a cobrir cerca de 80% do publico-foco</a:t>
            </a:r>
            <a:r>
              <a:rPr lang="pt-BR" sz="1400" dirty="0" smtClean="0"/>
              <a:t>.</a:t>
            </a:r>
          </a:p>
          <a:p>
            <a:pPr marL="0" lvl="1">
              <a:spcBef>
                <a:spcPts val="1200"/>
              </a:spcBef>
            </a:pPr>
            <a:r>
              <a:rPr lang="pt-BR" sz="1400" b="1" dirty="0" smtClean="0">
                <a:solidFill>
                  <a:schemeClr val="accent3"/>
                </a:solidFill>
              </a:rPr>
              <a:t>Conceituação / Escopo das Tarifas: </a:t>
            </a:r>
            <a:endParaRPr lang="pt-BR" sz="1400" b="1" dirty="0">
              <a:solidFill>
                <a:schemeClr val="accent3"/>
              </a:solidFill>
            </a:endParaRPr>
          </a:p>
          <a:p>
            <a:pPr marL="171450" indent="-171450">
              <a:buFont typeface="Arial" pitchFamily="34" charset="0"/>
              <a:buChar char="•"/>
            </a:pPr>
            <a:r>
              <a:rPr lang="pt-BR" sz="1400" dirty="0"/>
              <a:t>Necessidade de </a:t>
            </a:r>
            <a:r>
              <a:rPr lang="pt-BR" sz="1400" b="1" dirty="0">
                <a:solidFill>
                  <a:schemeClr val="tx2"/>
                </a:solidFill>
              </a:rPr>
              <a:t>cuidado extremo com o escopo descrito para cada serviço </a:t>
            </a:r>
            <a:r>
              <a:rPr lang="pt-BR" sz="1400" dirty="0"/>
              <a:t>para assegurar o entendimento único,  a não sobreposição de serviços englobados e a manutenção de tarifas de serviços </a:t>
            </a:r>
            <a:r>
              <a:rPr lang="pt-BR" sz="1400" dirty="0" smtClean="0"/>
              <a:t>relevantes.</a:t>
            </a:r>
          </a:p>
          <a:p>
            <a:pPr marL="171450" indent="-171450">
              <a:buFont typeface="Arial" pitchFamily="34" charset="0"/>
              <a:buChar char="•"/>
            </a:pPr>
            <a:r>
              <a:rPr lang="pt-BR" sz="1400" dirty="0" smtClean="0"/>
              <a:t>Por recomendação do BACEN, </a:t>
            </a:r>
            <a:r>
              <a:rPr lang="pt-BR" sz="1400" b="1" dirty="0" smtClean="0">
                <a:solidFill>
                  <a:schemeClr val="tx2"/>
                </a:solidFill>
              </a:rPr>
              <a:t>não escrever “incluindo impostos” no descritivo.</a:t>
            </a:r>
            <a:endParaRPr lang="pt-BR" sz="1400" b="1" dirty="0">
              <a:solidFill>
                <a:schemeClr val="tx2"/>
              </a:solidFill>
            </a:endParaRPr>
          </a:p>
          <a:p>
            <a:pPr>
              <a:spcBef>
                <a:spcPts val="1200"/>
              </a:spcBef>
            </a:pPr>
            <a:r>
              <a:rPr lang="pt-BR" sz="1400" b="1" dirty="0" smtClean="0">
                <a:solidFill>
                  <a:schemeClr val="accent3"/>
                </a:solidFill>
              </a:rPr>
              <a:t>Terminologia</a:t>
            </a:r>
            <a:r>
              <a:rPr lang="pt-BR" sz="1400" b="1" dirty="0">
                <a:solidFill>
                  <a:schemeClr val="accent3"/>
                </a:solidFill>
              </a:rPr>
              <a:t>: </a:t>
            </a:r>
          </a:p>
          <a:p>
            <a:pPr marL="171450" indent="-171450">
              <a:buFont typeface="Arial" pitchFamily="34" charset="0"/>
              <a:buChar char="•"/>
            </a:pPr>
            <a:r>
              <a:rPr lang="pt-BR" sz="1400" dirty="0" smtClean="0"/>
              <a:t>Recomendação de uso de </a:t>
            </a:r>
            <a:r>
              <a:rPr lang="pt-BR" sz="1400" b="1" dirty="0">
                <a:solidFill>
                  <a:schemeClr val="tx2"/>
                </a:solidFill>
              </a:rPr>
              <a:t>termos em português </a:t>
            </a:r>
            <a:r>
              <a:rPr lang="pt-BR" sz="1400" dirty="0" smtClean="0"/>
              <a:t>(declinando MDR).</a:t>
            </a:r>
          </a:p>
          <a:p>
            <a:pPr marL="171450" indent="-171450">
              <a:buFont typeface="Arial" pitchFamily="34" charset="0"/>
              <a:buChar char="•"/>
            </a:pPr>
            <a:r>
              <a:rPr lang="pt-BR" sz="1400" dirty="0" smtClean="0"/>
              <a:t>Nomenclatura de </a:t>
            </a:r>
            <a:r>
              <a:rPr lang="pt-BR" sz="1400" b="1" dirty="0" smtClean="0">
                <a:solidFill>
                  <a:schemeClr val="tx2"/>
                </a:solidFill>
              </a:rPr>
              <a:t>mais fácil </a:t>
            </a:r>
            <a:r>
              <a:rPr lang="pt-BR" sz="1400" b="1" dirty="0">
                <a:solidFill>
                  <a:schemeClr val="tx2"/>
                </a:solidFill>
              </a:rPr>
              <a:t>entendimento ao EC</a:t>
            </a:r>
            <a:r>
              <a:rPr lang="pt-BR" sz="1400" dirty="0" smtClean="0"/>
              <a:t>.</a:t>
            </a:r>
          </a:p>
          <a:p>
            <a:pPr marL="171450" indent="-171450">
              <a:buFont typeface="Arial" pitchFamily="34" charset="0"/>
              <a:buChar char="•"/>
            </a:pPr>
            <a:r>
              <a:rPr lang="pt-BR" sz="1400" dirty="0" smtClean="0"/>
              <a:t>Uso de novas </a:t>
            </a:r>
            <a:r>
              <a:rPr lang="pt-BR" sz="1400" b="1" dirty="0">
                <a:solidFill>
                  <a:schemeClr val="tx2"/>
                </a:solidFill>
              </a:rPr>
              <a:t>nomenclaturas do BACEN em conjunto com </a:t>
            </a:r>
            <a:r>
              <a:rPr lang="pt-BR" sz="1400" b="1" dirty="0" smtClean="0">
                <a:solidFill>
                  <a:schemeClr val="tx2"/>
                </a:solidFill>
              </a:rPr>
              <a:t>termos usados até </a:t>
            </a:r>
            <a:r>
              <a:rPr lang="pt-BR" sz="1400" b="1" dirty="0">
                <a:solidFill>
                  <a:schemeClr val="tx2"/>
                </a:solidFill>
              </a:rPr>
              <a:t>então no mercado </a:t>
            </a:r>
            <a:r>
              <a:rPr lang="pt-BR" sz="1200" dirty="0" smtClean="0"/>
              <a:t>(Bandeiras + IAP)</a:t>
            </a:r>
            <a:r>
              <a:rPr lang="pt-BR" sz="1400" dirty="0" smtClean="0"/>
              <a:t>.</a:t>
            </a:r>
          </a:p>
          <a:p>
            <a:pPr marL="171450" lvl="2" indent="-171450" fontAlgn="base">
              <a:spcBef>
                <a:spcPct val="0"/>
              </a:spcBef>
              <a:spcAft>
                <a:spcPct val="0"/>
              </a:spcAft>
              <a:buFont typeface="Arial" pitchFamily="34" charset="0"/>
              <a:buChar char="•"/>
            </a:pPr>
            <a:r>
              <a:rPr lang="pt-BR" sz="1400" dirty="0" smtClean="0"/>
              <a:t>Apesar da avaliação do Pinheiro Neto de que não existe correlação entre o formato (% ou R$) e a nomenclatura (Taxa ou Tarifa) e que o BACEN cita exclusivamente a nomenclatura “Tarifa”, foi decidido que será utilizado a </a:t>
            </a:r>
            <a:r>
              <a:rPr lang="pt-BR" sz="1400" b="1" dirty="0" smtClean="0">
                <a:solidFill>
                  <a:schemeClr val="tx2"/>
                </a:solidFill>
              </a:rPr>
              <a:t>terminologia de mais amplo entendimento na visão dos Estabelecimentos – Taxa de Administração para o MDR (expresso em %) e Tarifa para os demais serviços (expressos em R$)</a:t>
            </a:r>
            <a:r>
              <a:rPr lang="pt-BR" sz="1400" b="1" dirty="0" smtClean="0"/>
              <a:t>.</a:t>
            </a:r>
            <a:endParaRPr lang="pt-BR" sz="1400" b="1" i="1" dirty="0"/>
          </a:p>
        </p:txBody>
      </p:sp>
    </p:spTree>
    <p:extLst>
      <p:ext uri="{BB962C8B-B14F-4D97-AF65-F5344CB8AC3E}">
        <p14:creationId xmlns:p14="http://schemas.microsoft.com/office/powerpoint/2010/main" val="26211847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tângulo de cantos arredondados 25"/>
          <p:cNvSpPr/>
          <p:nvPr/>
        </p:nvSpPr>
        <p:spPr>
          <a:xfrm>
            <a:off x="701571" y="4779150"/>
            <a:ext cx="7695854" cy="1395155"/>
          </a:xfrm>
          <a:prstGeom prst="roundRect">
            <a:avLst/>
          </a:prstGeom>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1026" name="Picture 2"/>
          <p:cNvPicPr>
            <a:picLocks noChangeAspect="1" noChangeArrowheads="1"/>
          </p:cNvPicPr>
          <p:nvPr/>
        </p:nvPicPr>
        <p:blipFill>
          <a:blip r:embed="rId2">
            <a:grayscl/>
            <a:extLst>
              <a:ext uri="{28A0092B-C50C-407E-A947-70E740481C1C}">
                <a14:useLocalDpi xmlns:a14="http://schemas.microsoft.com/office/drawing/2010/main" val="0"/>
              </a:ext>
            </a:extLst>
          </a:blip>
          <a:srcRect/>
          <a:stretch>
            <a:fillRect/>
          </a:stretch>
        </p:blipFill>
        <p:spPr bwMode="auto">
          <a:xfrm>
            <a:off x="2712409" y="1600925"/>
            <a:ext cx="5567631" cy="3078075"/>
          </a:xfrm>
          <a:prstGeom prst="rect">
            <a:avLst/>
          </a:prstGeom>
          <a:solidFill>
            <a:schemeClr val="bg1"/>
          </a:solidFill>
          <a:ln w="9525">
            <a:solidFill>
              <a:schemeClr val="tx1"/>
            </a:solidFill>
            <a:miter lim="800000"/>
            <a:headEnd/>
            <a:tailEnd/>
          </a:ln>
          <a:effectLst/>
        </p:spPr>
      </p:pic>
      <p:sp>
        <p:nvSpPr>
          <p:cNvPr id="3" name="Retângulo 2"/>
          <p:cNvSpPr/>
          <p:nvPr/>
        </p:nvSpPr>
        <p:spPr>
          <a:xfrm>
            <a:off x="568269" y="1978095"/>
            <a:ext cx="1573461" cy="830997"/>
          </a:xfrm>
          <a:prstGeom prst="rect">
            <a:avLst/>
          </a:prstGeom>
          <a:noFill/>
        </p:spPr>
        <p:txBody>
          <a:bodyPr wrap="square" lIns="91440" tIns="45720" rIns="91440" bIns="45720">
            <a:spAutoFit/>
          </a:bodyPr>
          <a:lstStyle/>
          <a:p>
            <a:pPr algn="ctr"/>
            <a:r>
              <a:rPr lang="pt-B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77 serviços</a:t>
            </a:r>
            <a:endParaRPr lang="pt-BR"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Seta dobrada 3"/>
          <p:cNvSpPr/>
          <p:nvPr/>
        </p:nvSpPr>
        <p:spPr>
          <a:xfrm flipV="1">
            <a:off x="1241630" y="2824927"/>
            <a:ext cx="585065" cy="630070"/>
          </a:xfrm>
          <a:prstGeom prst="bentArrow">
            <a:avLst/>
          </a:prstGeom>
          <a:solidFill>
            <a:srgbClr val="5677A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ln>
                <a:solidFill>
                  <a:srgbClr val="0070C0"/>
                </a:solidFill>
              </a:ln>
              <a:solidFill>
                <a:srgbClr val="0070C0"/>
              </a:solidFill>
            </a:endParaRPr>
          </a:p>
        </p:txBody>
      </p:sp>
      <p:sp>
        <p:nvSpPr>
          <p:cNvPr id="9" name="Forma livre 8"/>
          <p:cNvSpPr/>
          <p:nvPr/>
        </p:nvSpPr>
        <p:spPr>
          <a:xfrm>
            <a:off x="870490" y="4893904"/>
            <a:ext cx="902362" cy="467986"/>
          </a:xfrm>
          <a:custGeom>
            <a:avLst/>
            <a:gdLst>
              <a:gd name="connsiteX0" fmla="*/ 0 w 902362"/>
              <a:gd name="connsiteY0" fmla="*/ 46799 h 467986"/>
              <a:gd name="connsiteX1" fmla="*/ 46799 w 902362"/>
              <a:gd name="connsiteY1" fmla="*/ 0 h 467986"/>
              <a:gd name="connsiteX2" fmla="*/ 855563 w 902362"/>
              <a:gd name="connsiteY2" fmla="*/ 0 h 467986"/>
              <a:gd name="connsiteX3" fmla="*/ 902362 w 902362"/>
              <a:gd name="connsiteY3" fmla="*/ 46799 h 467986"/>
              <a:gd name="connsiteX4" fmla="*/ 902362 w 902362"/>
              <a:gd name="connsiteY4" fmla="*/ 421187 h 467986"/>
              <a:gd name="connsiteX5" fmla="*/ 855563 w 902362"/>
              <a:gd name="connsiteY5" fmla="*/ 467986 h 467986"/>
              <a:gd name="connsiteX6" fmla="*/ 46799 w 902362"/>
              <a:gd name="connsiteY6" fmla="*/ 467986 h 467986"/>
              <a:gd name="connsiteX7" fmla="*/ 0 w 902362"/>
              <a:gd name="connsiteY7" fmla="*/ 421187 h 467986"/>
              <a:gd name="connsiteX8" fmla="*/ 0 w 902362"/>
              <a:gd name="connsiteY8" fmla="*/ 46799 h 46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2362" h="467986">
                <a:moveTo>
                  <a:pt x="0" y="46799"/>
                </a:moveTo>
                <a:cubicBezTo>
                  <a:pt x="0" y="20953"/>
                  <a:pt x="20953" y="0"/>
                  <a:pt x="46799" y="0"/>
                </a:cubicBezTo>
                <a:lnTo>
                  <a:pt x="855563" y="0"/>
                </a:lnTo>
                <a:cubicBezTo>
                  <a:pt x="881409" y="0"/>
                  <a:pt x="902362" y="20953"/>
                  <a:pt x="902362" y="46799"/>
                </a:cubicBezTo>
                <a:lnTo>
                  <a:pt x="902362" y="421187"/>
                </a:lnTo>
                <a:cubicBezTo>
                  <a:pt x="902362" y="447033"/>
                  <a:pt x="881409" y="467986"/>
                  <a:pt x="855563" y="467986"/>
                </a:cubicBezTo>
                <a:lnTo>
                  <a:pt x="46799" y="467986"/>
                </a:lnTo>
                <a:cubicBezTo>
                  <a:pt x="20953" y="467986"/>
                  <a:pt x="0" y="447033"/>
                  <a:pt x="0" y="421187"/>
                </a:cubicBezTo>
                <a:lnTo>
                  <a:pt x="0" y="46799"/>
                </a:lnTo>
                <a:close/>
              </a:path>
            </a:pathLst>
          </a:cu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6896" tIns="56896" rIns="56896" bIns="186476" numCol="1" spcCol="1270" anchor="t" anchorCtr="0">
            <a:noAutofit/>
          </a:bodyPr>
          <a:lstStyle/>
          <a:p>
            <a:pPr lvl="0" algn="ctr" defTabSz="355600">
              <a:lnSpc>
                <a:spcPct val="90000"/>
              </a:lnSpc>
              <a:spcBef>
                <a:spcPct val="0"/>
              </a:spcBef>
              <a:spcAft>
                <a:spcPct val="35000"/>
              </a:spcAft>
            </a:pPr>
            <a:r>
              <a:rPr lang="pt-BR" sz="800" b="1" kern="1200" dirty="0" smtClean="0"/>
              <a:t>ATIVIDADE</a:t>
            </a:r>
            <a:endParaRPr lang="pt-BR" sz="800" b="1" kern="1200" dirty="0"/>
          </a:p>
        </p:txBody>
      </p:sp>
      <p:sp>
        <p:nvSpPr>
          <p:cNvPr id="10" name="Forma livre 9"/>
          <p:cNvSpPr/>
          <p:nvPr/>
        </p:nvSpPr>
        <p:spPr>
          <a:xfrm>
            <a:off x="1055311" y="5205895"/>
            <a:ext cx="902362" cy="833394"/>
          </a:xfrm>
          <a:custGeom>
            <a:avLst/>
            <a:gdLst>
              <a:gd name="connsiteX0" fmla="*/ 0 w 902362"/>
              <a:gd name="connsiteY0" fmla="*/ 87840 h 878400"/>
              <a:gd name="connsiteX1" fmla="*/ 87840 w 902362"/>
              <a:gd name="connsiteY1" fmla="*/ 0 h 878400"/>
              <a:gd name="connsiteX2" fmla="*/ 814522 w 902362"/>
              <a:gd name="connsiteY2" fmla="*/ 0 h 878400"/>
              <a:gd name="connsiteX3" fmla="*/ 902362 w 902362"/>
              <a:gd name="connsiteY3" fmla="*/ 87840 h 878400"/>
              <a:gd name="connsiteX4" fmla="*/ 902362 w 902362"/>
              <a:gd name="connsiteY4" fmla="*/ 790560 h 878400"/>
              <a:gd name="connsiteX5" fmla="*/ 814522 w 902362"/>
              <a:gd name="connsiteY5" fmla="*/ 878400 h 878400"/>
              <a:gd name="connsiteX6" fmla="*/ 87840 w 902362"/>
              <a:gd name="connsiteY6" fmla="*/ 878400 h 878400"/>
              <a:gd name="connsiteX7" fmla="*/ 0 w 902362"/>
              <a:gd name="connsiteY7" fmla="*/ 790560 h 878400"/>
              <a:gd name="connsiteX8" fmla="*/ 0 w 902362"/>
              <a:gd name="connsiteY8" fmla="*/ 87840 h 87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2362" h="878400">
                <a:moveTo>
                  <a:pt x="0" y="87840"/>
                </a:moveTo>
                <a:cubicBezTo>
                  <a:pt x="0" y="39327"/>
                  <a:pt x="39327" y="0"/>
                  <a:pt x="87840" y="0"/>
                </a:cubicBezTo>
                <a:lnTo>
                  <a:pt x="814522" y="0"/>
                </a:lnTo>
                <a:cubicBezTo>
                  <a:pt x="863035" y="0"/>
                  <a:pt x="902362" y="39327"/>
                  <a:pt x="902362" y="87840"/>
                </a:cubicBezTo>
                <a:lnTo>
                  <a:pt x="902362" y="790560"/>
                </a:lnTo>
                <a:cubicBezTo>
                  <a:pt x="902362" y="839073"/>
                  <a:pt x="863035" y="878400"/>
                  <a:pt x="814522" y="878400"/>
                </a:cubicBezTo>
                <a:lnTo>
                  <a:pt x="87840" y="878400"/>
                </a:lnTo>
                <a:cubicBezTo>
                  <a:pt x="39327" y="878400"/>
                  <a:pt x="0" y="839073"/>
                  <a:pt x="0" y="790560"/>
                </a:cubicBezTo>
                <a:lnTo>
                  <a:pt x="0" y="87840"/>
                </a:lnTo>
                <a:close/>
              </a:path>
            </a:pathLst>
          </a:custGeom>
          <a:ln>
            <a:solidFill>
              <a:schemeClr val="accent3"/>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2623" tIns="82623" rIns="82623" bIns="82623" numCol="1" spcCol="1270" anchor="t" anchorCtr="0">
            <a:noAutofit/>
          </a:bodyPr>
          <a:lstStyle/>
          <a:p>
            <a:pPr marL="57150" lvl="1" indent="-57150" algn="l" defTabSz="355600">
              <a:lnSpc>
                <a:spcPct val="90000"/>
              </a:lnSpc>
              <a:spcBef>
                <a:spcPct val="0"/>
              </a:spcBef>
              <a:spcAft>
                <a:spcPct val="15000"/>
              </a:spcAft>
              <a:buChar char="••"/>
            </a:pPr>
            <a:r>
              <a:rPr lang="pt-BR" sz="800" kern="1200" dirty="0" smtClean="0"/>
              <a:t>Serviços de Adquirência</a:t>
            </a:r>
            <a:endParaRPr lang="pt-BR" sz="800" kern="1200" dirty="0"/>
          </a:p>
          <a:p>
            <a:pPr marL="57150" lvl="1" indent="-57150" algn="l" defTabSz="355600">
              <a:lnSpc>
                <a:spcPct val="90000"/>
              </a:lnSpc>
              <a:spcBef>
                <a:spcPct val="0"/>
              </a:spcBef>
              <a:spcAft>
                <a:spcPct val="15000"/>
              </a:spcAft>
              <a:buChar char="••"/>
            </a:pPr>
            <a:r>
              <a:rPr lang="pt-BR" sz="800" kern="1200" dirty="0" smtClean="0"/>
              <a:t>Serviços de Rede</a:t>
            </a:r>
            <a:endParaRPr lang="pt-BR" sz="800" kern="1200" dirty="0"/>
          </a:p>
          <a:p>
            <a:pPr marL="57150" lvl="1" indent="-57150" algn="l" defTabSz="355600">
              <a:lnSpc>
                <a:spcPct val="90000"/>
              </a:lnSpc>
              <a:spcBef>
                <a:spcPct val="0"/>
              </a:spcBef>
              <a:spcAft>
                <a:spcPct val="15000"/>
              </a:spcAft>
              <a:buChar char="••"/>
            </a:pPr>
            <a:r>
              <a:rPr lang="pt-BR" sz="800" kern="1200" dirty="0" smtClean="0"/>
              <a:t>Serviços de Valor Agregado</a:t>
            </a:r>
            <a:endParaRPr lang="pt-BR" sz="800" kern="1200" dirty="0"/>
          </a:p>
        </p:txBody>
      </p:sp>
      <p:sp>
        <p:nvSpPr>
          <p:cNvPr id="11" name="Forma livre 10"/>
          <p:cNvSpPr/>
          <p:nvPr/>
        </p:nvSpPr>
        <p:spPr>
          <a:xfrm>
            <a:off x="1826695" y="4937568"/>
            <a:ext cx="290005" cy="224662"/>
          </a:xfrm>
          <a:custGeom>
            <a:avLst/>
            <a:gdLst>
              <a:gd name="connsiteX0" fmla="*/ 0 w 290005"/>
              <a:gd name="connsiteY0" fmla="*/ 44932 h 224662"/>
              <a:gd name="connsiteX1" fmla="*/ 177674 w 290005"/>
              <a:gd name="connsiteY1" fmla="*/ 44932 h 224662"/>
              <a:gd name="connsiteX2" fmla="*/ 177674 w 290005"/>
              <a:gd name="connsiteY2" fmla="*/ 0 h 224662"/>
              <a:gd name="connsiteX3" fmla="*/ 290005 w 290005"/>
              <a:gd name="connsiteY3" fmla="*/ 112331 h 224662"/>
              <a:gd name="connsiteX4" fmla="*/ 177674 w 290005"/>
              <a:gd name="connsiteY4" fmla="*/ 224662 h 224662"/>
              <a:gd name="connsiteX5" fmla="*/ 177674 w 290005"/>
              <a:gd name="connsiteY5" fmla="*/ 179730 h 224662"/>
              <a:gd name="connsiteX6" fmla="*/ 0 w 290005"/>
              <a:gd name="connsiteY6" fmla="*/ 179730 h 224662"/>
              <a:gd name="connsiteX7" fmla="*/ 0 w 290005"/>
              <a:gd name="connsiteY7" fmla="*/ 44932 h 224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0005" h="224662">
                <a:moveTo>
                  <a:pt x="0" y="44932"/>
                </a:moveTo>
                <a:lnTo>
                  <a:pt x="177674" y="44932"/>
                </a:lnTo>
                <a:lnTo>
                  <a:pt x="177674" y="0"/>
                </a:lnTo>
                <a:lnTo>
                  <a:pt x="290005" y="112331"/>
                </a:lnTo>
                <a:lnTo>
                  <a:pt x="177674" y="224662"/>
                </a:lnTo>
                <a:lnTo>
                  <a:pt x="177674" y="179730"/>
                </a:lnTo>
                <a:lnTo>
                  <a:pt x="0" y="179730"/>
                </a:lnTo>
                <a:lnTo>
                  <a:pt x="0" y="44932"/>
                </a:lnTo>
                <a:close/>
              </a:path>
            </a:pathLst>
          </a:custGeom>
          <a:solidFill>
            <a:schemeClr val="tx2"/>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44932" rIns="67399" bIns="44932" numCol="1" spcCol="1270" anchor="ctr" anchorCtr="0">
            <a:noAutofit/>
          </a:bodyPr>
          <a:lstStyle/>
          <a:p>
            <a:pPr lvl="0" algn="ctr" defTabSz="266700">
              <a:lnSpc>
                <a:spcPct val="90000"/>
              </a:lnSpc>
              <a:spcBef>
                <a:spcPct val="0"/>
              </a:spcBef>
              <a:spcAft>
                <a:spcPct val="35000"/>
              </a:spcAft>
            </a:pPr>
            <a:endParaRPr lang="pt-BR" sz="600" kern="1200" dirty="0"/>
          </a:p>
        </p:txBody>
      </p:sp>
      <p:sp>
        <p:nvSpPr>
          <p:cNvPr id="12" name="Forma livre 11"/>
          <p:cNvSpPr/>
          <p:nvPr/>
        </p:nvSpPr>
        <p:spPr>
          <a:xfrm>
            <a:off x="2148787" y="4893904"/>
            <a:ext cx="902362" cy="467986"/>
          </a:xfrm>
          <a:custGeom>
            <a:avLst/>
            <a:gdLst>
              <a:gd name="connsiteX0" fmla="*/ 0 w 902362"/>
              <a:gd name="connsiteY0" fmla="*/ 46799 h 467986"/>
              <a:gd name="connsiteX1" fmla="*/ 46799 w 902362"/>
              <a:gd name="connsiteY1" fmla="*/ 0 h 467986"/>
              <a:gd name="connsiteX2" fmla="*/ 855563 w 902362"/>
              <a:gd name="connsiteY2" fmla="*/ 0 h 467986"/>
              <a:gd name="connsiteX3" fmla="*/ 902362 w 902362"/>
              <a:gd name="connsiteY3" fmla="*/ 46799 h 467986"/>
              <a:gd name="connsiteX4" fmla="*/ 902362 w 902362"/>
              <a:gd name="connsiteY4" fmla="*/ 421187 h 467986"/>
              <a:gd name="connsiteX5" fmla="*/ 855563 w 902362"/>
              <a:gd name="connsiteY5" fmla="*/ 467986 h 467986"/>
              <a:gd name="connsiteX6" fmla="*/ 46799 w 902362"/>
              <a:gd name="connsiteY6" fmla="*/ 467986 h 467986"/>
              <a:gd name="connsiteX7" fmla="*/ 0 w 902362"/>
              <a:gd name="connsiteY7" fmla="*/ 421187 h 467986"/>
              <a:gd name="connsiteX8" fmla="*/ 0 w 902362"/>
              <a:gd name="connsiteY8" fmla="*/ 46799 h 46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2362" h="467986">
                <a:moveTo>
                  <a:pt x="0" y="46799"/>
                </a:moveTo>
                <a:cubicBezTo>
                  <a:pt x="0" y="20953"/>
                  <a:pt x="20953" y="0"/>
                  <a:pt x="46799" y="0"/>
                </a:cubicBezTo>
                <a:lnTo>
                  <a:pt x="855563" y="0"/>
                </a:lnTo>
                <a:cubicBezTo>
                  <a:pt x="881409" y="0"/>
                  <a:pt x="902362" y="20953"/>
                  <a:pt x="902362" y="46799"/>
                </a:cubicBezTo>
                <a:lnTo>
                  <a:pt x="902362" y="421187"/>
                </a:lnTo>
                <a:cubicBezTo>
                  <a:pt x="902362" y="447033"/>
                  <a:pt x="881409" y="467986"/>
                  <a:pt x="855563" y="467986"/>
                </a:cubicBezTo>
                <a:lnTo>
                  <a:pt x="46799" y="467986"/>
                </a:lnTo>
                <a:cubicBezTo>
                  <a:pt x="20953" y="467986"/>
                  <a:pt x="0" y="447033"/>
                  <a:pt x="0" y="421187"/>
                </a:cubicBezTo>
                <a:lnTo>
                  <a:pt x="0" y="46799"/>
                </a:lnTo>
                <a:close/>
              </a:path>
            </a:pathLst>
          </a:cu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6896" tIns="56896" rIns="56896" bIns="186476" numCol="1" spcCol="1270" anchor="t" anchorCtr="0">
            <a:noAutofit/>
          </a:bodyPr>
          <a:lstStyle/>
          <a:p>
            <a:pPr lvl="0" algn="ctr" defTabSz="355600">
              <a:lnSpc>
                <a:spcPct val="90000"/>
              </a:lnSpc>
              <a:spcBef>
                <a:spcPct val="0"/>
              </a:spcBef>
              <a:spcAft>
                <a:spcPct val="35000"/>
              </a:spcAft>
            </a:pPr>
            <a:r>
              <a:rPr lang="pt-BR" sz="800" kern="1200" dirty="0" smtClean="0"/>
              <a:t>ABRANGÊNCIA</a:t>
            </a:r>
            <a:endParaRPr lang="pt-BR" sz="800" kern="1200" dirty="0"/>
          </a:p>
        </p:txBody>
      </p:sp>
      <p:sp>
        <p:nvSpPr>
          <p:cNvPr id="13" name="Forma livre 12"/>
          <p:cNvSpPr/>
          <p:nvPr/>
        </p:nvSpPr>
        <p:spPr>
          <a:xfrm>
            <a:off x="2333608" y="5205895"/>
            <a:ext cx="902362" cy="833394"/>
          </a:xfrm>
          <a:custGeom>
            <a:avLst/>
            <a:gdLst>
              <a:gd name="connsiteX0" fmla="*/ 0 w 902362"/>
              <a:gd name="connsiteY0" fmla="*/ 87840 h 878400"/>
              <a:gd name="connsiteX1" fmla="*/ 87840 w 902362"/>
              <a:gd name="connsiteY1" fmla="*/ 0 h 878400"/>
              <a:gd name="connsiteX2" fmla="*/ 814522 w 902362"/>
              <a:gd name="connsiteY2" fmla="*/ 0 h 878400"/>
              <a:gd name="connsiteX3" fmla="*/ 902362 w 902362"/>
              <a:gd name="connsiteY3" fmla="*/ 87840 h 878400"/>
              <a:gd name="connsiteX4" fmla="*/ 902362 w 902362"/>
              <a:gd name="connsiteY4" fmla="*/ 790560 h 878400"/>
              <a:gd name="connsiteX5" fmla="*/ 814522 w 902362"/>
              <a:gd name="connsiteY5" fmla="*/ 878400 h 878400"/>
              <a:gd name="connsiteX6" fmla="*/ 87840 w 902362"/>
              <a:gd name="connsiteY6" fmla="*/ 878400 h 878400"/>
              <a:gd name="connsiteX7" fmla="*/ 0 w 902362"/>
              <a:gd name="connsiteY7" fmla="*/ 790560 h 878400"/>
              <a:gd name="connsiteX8" fmla="*/ 0 w 902362"/>
              <a:gd name="connsiteY8" fmla="*/ 87840 h 87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2362" h="878400">
                <a:moveTo>
                  <a:pt x="0" y="87840"/>
                </a:moveTo>
                <a:cubicBezTo>
                  <a:pt x="0" y="39327"/>
                  <a:pt x="39327" y="0"/>
                  <a:pt x="87840" y="0"/>
                </a:cubicBezTo>
                <a:lnTo>
                  <a:pt x="814522" y="0"/>
                </a:lnTo>
                <a:cubicBezTo>
                  <a:pt x="863035" y="0"/>
                  <a:pt x="902362" y="39327"/>
                  <a:pt x="902362" y="87840"/>
                </a:cubicBezTo>
                <a:lnTo>
                  <a:pt x="902362" y="790560"/>
                </a:lnTo>
                <a:cubicBezTo>
                  <a:pt x="902362" y="839073"/>
                  <a:pt x="863035" y="878400"/>
                  <a:pt x="814522" y="878400"/>
                </a:cubicBezTo>
                <a:lnTo>
                  <a:pt x="87840" y="878400"/>
                </a:lnTo>
                <a:cubicBezTo>
                  <a:pt x="39327" y="878400"/>
                  <a:pt x="0" y="839073"/>
                  <a:pt x="0" y="790560"/>
                </a:cubicBezTo>
                <a:lnTo>
                  <a:pt x="0" y="87840"/>
                </a:lnTo>
                <a:close/>
              </a:path>
            </a:pathLst>
          </a:custGeom>
          <a:ln>
            <a:solidFill>
              <a:schemeClr val="accent3"/>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2623" tIns="82623" rIns="82623" bIns="82623" numCol="1" spcCol="1270" anchor="t" anchorCtr="0">
            <a:noAutofit/>
          </a:bodyPr>
          <a:lstStyle/>
          <a:p>
            <a:pPr marL="57150" lvl="1" indent="-57150" algn="l" defTabSz="355600">
              <a:lnSpc>
                <a:spcPct val="90000"/>
              </a:lnSpc>
              <a:spcBef>
                <a:spcPct val="0"/>
              </a:spcBef>
              <a:spcAft>
                <a:spcPct val="15000"/>
              </a:spcAft>
              <a:buChar char="••"/>
            </a:pPr>
            <a:r>
              <a:rPr lang="pt-BR" sz="800" kern="1200" dirty="0" smtClean="0"/>
              <a:t>Core / Fundamental</a:t>
            </a:r>
            <a:endParaRPr lang="pt-BR" sz="800" kern="1200" dirty="0"/>
          </a:p>
          <a:p>
            <a:pPr marL="57150" lvl="1" indent="-57150" algn="l" defTabSz="355600">
              <a:lnSpc>
                <a:spcPct val="90000"/>
              </a:lnSpc>
              <a:spcBef>
                <a:spcPct val="0"/>
              </a:spcBef>
              <a:spcAft>
                <a:spcPct val="15000"/>
              </a:spcAft>
              <a:buChar char="••"/>
            </a:pPr>
            <a:r>
              <a:rPr lang="pt-BR" sz="800" kern="1200" dirty="0" smtClean="0"/>
              <a:t>Especial / Segmentado</a:t>
            </a:r>
            <a:endParaRPr lang="pt-BR" sz="800" kern="1200" dirty="0"/>
          </a:p>
          <a:p>
            <a:pPr marL="57150" lvl="1" indent="-57150" algn="l" defTabSz="355600">
              <a:lnSpc>
                <a:spcPct val="90000"/>
              </a:lnSpc>
              <a:spcBef>
                <a:spcPct val="0"/>
              </a:spcBef>
              <a:spcAft>
                <a:spcPct val="15000"/>
              </a:spcAft>
              <a:buChar char="••"/>
            </a:pPr>
            <a:r>
              <a:rPr lang="pt-BR" sz="800" kern="1200" dirty="0" smtClean="0"/>
              <a:t>Complementar</a:t>
            </a:r>
            <a:endParaRPr lang="pt-BR" sz="800" kern="1200" dirty="0"/>
          </a:p>
        </p:txBody>
      </p:sp>
      <p:sp>
        <p:nvSpPr>
          <p:cNvPr id="14" name="Forma livre 13"/>
          <p:cNvSpPr/>
          <p:nvPr/>
        </p:nvSpPr>
        <p:spPr>
          <a:xfrm>
            <a:off x="3095609" y="4937568"/>
            <a:ext cx="290005" cy="224662"/>
          </a:xfrm>
          <a:custGeom>
            <a:avLst/>
            <a:gdLst>
              <a:gd name="connsiteX0" fmla="*/ 0 w 290005"/>
              <a:gd name="connsiteY0" fmla="*/ 44932 h 224662"/>
              <a:gd name="connsiteX1" fmla="*/ 177674 w 290005"/>
              <a:gd name="connsiteY1" fmla="*/ 44932 h 224662"/>
              <a:gd name="connsiteX2" fmla="*/ 177674 w 290005"/>
              <a:gd name="connsiteY2" fmla="*/ 0 h 224662"/>
              <a:gd name="connsiteX3" fmla="*/ 290005 w 290005"/>
              <a:gd name="connsiteY3" fmla="*/ 112331 h 224662"/>
              <a:gd name="connsiteX4" fmla="*/ 177674 w 290005"/>
              <a:gd name="connsiteY4" fmla="*/ 224662 h 224662"/>
              <a:gd name="connsiteX5" fmla="*/ 177674 w 290005"/>
              <a:gd name="connsiteY5" fmla="*/ 179730 h 224662"/>
              <a:gd name="connsiteX6" fmla="*/ 0 w 290005"/>
              <a:gd name="connsiteY6" fmla="*/ 179730 h 224662"/>
              <a:gd name="connsiteX7" fmla="*/ 0 w 290005"/>
              <a:gd name="connsiteY7" fmla="*/ 44932 h 224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0005" h="224662">
                <a:moveTo>
                  <a:pt x="0" y="44932"/>
                </a:moveTo>
                <a:lnTo>
                  <a:pt x="177674" y="44932"/>
                </a:lnTo>
                <a:lnTo>
                  <a:pt x="177674" y="0"/>
                </a:lnTo>
                <a:lnTo>
                  <a:pt x="290005" y="112331"/>
                </a:lnTo>
                <a:lnTo>
                  <a:pt x="177674" y="224662"/>
                </a:lnTo>
                <a:lnTo>
                  <a:pt x="177674" y="179730"/>
                </a:lnTo>
                <a:lnTo>
                  <a:pt x="0" y="179730"/>
                </a:lnTo>
                <a:lnTo>
                  <a:pt x="0" y="44932"/>
                </a:lnTo>
                <a:close/>
              </a:path>
            </a:pathLst>
          </a:custGeom>
          <a:solidFill>
            <a:schemeClr val="tx2"/>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44932" rIns="67399" bIns="44932" numCol="1" spcCol="1270" anchor="ctr" anchorCtr="0">
            <a:noAutofit/>
          </a:bodyPr>
          <a:lstStyle/>
          <a:p>
            <a:pPr lvl="0" algn="ctr" defTabSz="266700">
              <a:lnSpc>
                <a:spcPct val="90000"/>
              </a:lnSpc>
              <a:spcBef>
                <a:spcPct val="0"/>
              </a:spcBef>
              <a:spcAft>
                <a:spcPct val="35000"/>
              </a:spcAft>
            </a:pPr>
            <a:endParaRPr lang="pt-BR" sz="600" kern="1200" dirty="0"/>
          </a:p>
        </p:txBody>
      </p:sp>
      <p:sp>
        <p:nvSpPr>
          <p:cNvPr id="15" name="Forma livre 14"/>
          <p:cNvSpPr/>
          <p:nvPr/>
        </p:nvSpPr>
        <p:spPr>
          <a:xfrm>
            <a:off x="3408318" y="4893904"/>
            <a:ext cx="902362" cy="467986"/>
          </a:xfrm>
          <a:custGeom>
            <a:avLst/>
            <a:gdLst>
              <a:gd name="connsiteX0" fmla="*/ 0 w 902362"/>
              <a:gd name="connsiteY0" fmla="*/ 46799 h 467986"/>
              <a:gd name="connsiteX1" fmla="*/ 46799 w 902362"/>
              <a:gd name="connsiteY1" fmla="*/ 0 h 467986"/>
              <a:gd name="connsiteX2" fmla="*/ 855563 w 902362"/>
              <a:gd name="connsiteY2" fmla="*/ 0 h 467986"/>
              <a:gd name="connsiteX3" fmla="*/ 902362 w 902362"/>
              <a:gd name="connsiteY3" fmla="*/ 46799 h 467986"/>
              <a:gd name="connsiteX4" fmla="*/ 902362 w 902362"/>
              <a:gd name="connsiteY4" fmla="*/ 421187 h 467986"/>
              <a:gd name="connsiteX5" fmla="*/ 855563 w 902362"/>
              <a:gd name="connsiteY5" fmla="*/ 467986 h 467986"/>
              <a:gd name="connsiteX6" fmla="*/ 46799 w 902362"/>
              <a:gd name="connsiteY6" fmla="*/ 467986 h 467986"/>
              <a:gd name="connsiteX7" fmla="*/ 0 w 902362"/>
              <a:gd name="connsiteY7" fmla="*/ 421187 h 467986"/>
              <a:gd name="connsiteX8" fmla="*/ 0 w 902362"/>
              <a:gd name="connsiteY8" fmla="*/ 46799 h 46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2362" h="467986">
                <a:moveTo>
                  <a:pt x="0" y="46799"/>
                </a:moveTo>
                <a:cubicBezTo>
                  <a:pt x="0" y="20953"/>
                  <a:pt x="20953" y="0"/>
                  <a:pt x="46799" y="0"/>
                </a:cubicBezTo>
                <a:lnTo>
                  <a:pt x="855563" y="0"/>
                </a:lnTo>
                <a:cubicBezTo>
                  <a:pt x="881409" y="0"/>
                  <a:pt x="902362" y="20953"/>
                  <a:pt x="902362" y="46799"/>
                </a:cubicBezTo>
                <a:lnTo>
                  <a:pt x="902362" y="421187"/>
                </a:lnTo>
                <a:cubicBezTo>
                  <a:pt x="902362" y="447033"/>
                  <a:pt x="881409" y="467986"/>
                  <a:pt x="855563" y="467986"/>
                </a:cubicBezTo>
                <a:lnTo>
                  <a:pt x="46799" y="467986"/>
                </a:lnTo>
                <a:cubicBezTo>
                  <a:pt x="20953" y="467986"/>
                  <a:pt x="0" y="447033"/>
                  <a:pt x="0" y="421187"/>
                </a:cubicBezTo>
                <a:lnTo>
                  <a:pt x="0" y="46799"/>
                </a:lnTo>
                <a:close/>
              </a:path>
            </a:pathLst>
          </a:cu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6896" tIns="56896" rIns="56896" bIns="186476" numCol="1" spcCol="1270" anchor="t" anchorCtr="0">
            <a:noAutofit/>
          </a:bodyPr>
          <a:lstStyle/>
          <a:p>
            <a:pPr lvl="0" algn="ctr" defTabSz="355600">
              <a:lnSpc>
                <a:spcPct val="90000"/>
              </a:lnSpc>
              <a:spcBef>
                <a:spcPct val="0"/>
              </a:spcBef>
              <a:spcAft>
                <a:spcPct val="35000"/>
              </a:spcAft>
            </a:pPr>
            <a:r>
              <a:rPr lang="pt-BR" sz="800" kern="1200" dirty="0" smtClean="0"/>
              <a:t>CATEGORIA</a:t>
            </a:r>
            <a:endParaRPr lang="pt-BR" sz="800" kern="1200" dirty="0"/>
          </a:p>
        </p:txBody>
      </p:sp>
      <p:sp>
        <p:nvSpPr>
          <p:cNvPr id="16" name="Forma livre 15"/>
          <p:cNvSpPr/>
          <p:nvPr/>
        </p:nvSpPr>
        <p:spPr>
          <a:xfrm>
            <a:off x="3593139" y="5205895"/>
            <a:ext cx="902362" cy="833394"/>
          </a:xfrm>
          <a:custGeom>
            <a:avLst/>
            <a:gdLst>
              <a:gd name="connsiteX0" fmla="*/ 0 w 902362"/>
              <a:gd name="connsiteY0" fmla="*/ 87840 h 878400"/>
              <a:gd name="connsiteX1" fmla="*/ 87840 w 902362"/>
              <a:gd name="connsiteY1" fmla="*/ 0 h 878400"/>
              <a:gd name="connsiteX2" fmla="*/ 814522 w 902362"/>
              <a:gd name="connsiteY2" fmla="*/ 0 h 878400"/>
              <a:gd name="connsiteX3" fmla="*/ 902362 w 902362"/>
              <a:gd name="connsiteY3" fmla="*/ 87840 h 878400"/>
              <a:gd name="connsiteX4" fmla="*/ 902362 w 902362"/>
              <a:gd name="connsiteY4" fmla="*/ 790560 h 878400"/>
              <a:gd name="connsiteX5" fmla="*/ 814522 w 902362"/>
              <a:gd name="connsiteY5" fmla="*/ 878400 h 878400"/>
              <a:gd name="connsiteX6" fmla="*/ 87840 w 902362"/>
              <a:gd name="connsiteY6" fmla="*/ 878400 h 878400"/>
              <a:gd name="connsiteX7" fmla="*/ 0 w 902362"/>
              <a:gd name="connsiteY7" fmla="*/ 790560 h 878400"/>
              <a:gd name="connsiteX8" fmla="*/ 0 w 902362"/>
              <a:gd name="connsiteY8" fmla="*/ 87840 h 87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2362" h="878400">
                <a:moveTo>
                  <a:pt x="0" y="87840"/>
                </a:moveTo>
                <a:cubicBezTo>
                  <a:pt x="0" y="39327"/>
                  <a:pt x="39327" y="0"/>
                  <a:pt x="87840" y="0"/>
                </a:cubicBezTo>
                <a:lnTo>
                  <a:pt x="814522" y="0"/>
                </a:lnTo>
                <a:cubicBezTo>
                  <a:pt x="863035" y="0"/>
                  <a:pt x="902362" y="39327"/>
                  <a:pt x="902362" y="87840"/>
                </a:cubicBezTo>
                <a:lnTo>
                  <a:pt x="902362" y="790560"/>
                </a:lnTo>
                <a:cubicBezTo>
                  <a:pt x="902362" y="839073"/>
                  <a:pt x="863035" y="878400"/>
                  <a:pt x="814522" y="878400"/>
                </a:cubicBezTo>
                <a:lnTo>
                  <a:pt x="87840" y="878400"/>
                </a:lnTo>
                <a:cubicBezTo>
                  <a:pt x="39327" y="878400"/>
                  <a:pt x="0" y="839073"/>
                  <a:pt x="0" y="790560"/>
                </a:cubicBezTo>
                <a:lnTo>
                  <a:pt x="0" y="87840"/>
                </a:lnTo>
                <a:close/>
              </a:path>
            </a:pathLst>
          </a:custGeom>
          <a:ln>
            <a:solidFill>
              <a:schemeClr val="accent3"/>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2623" tIns="82623" rIns="82623" bIns="82623" numCol="1" spcCol="1270" anchor="t" anchorCtr="0">
            <a:noAutofit/>
          </a:bodyPr>
          <a:lstStyle/>
          <a:p>
            <a:pPr marL="57150" lvl="1" indent="-57150" algn="l" defTabSz="355600">
              <a:lnSpc>
                <a:spcPct val="90000"/>
              </a:lnSpc>
              <a:spcBef>
                <a:spcPct val="0"/>
              </a:spcBef>
              <a:spcAft>
                <a:spcPct val="15000"/>
              </a:spcAft>
              <a:buChar char="••"/>
            </a:pPr>
            <a:r>
              <a:rPr lang="pt-BR" sz="800" kern="1200" dirty="0" smtClean="0"/>
              <a:t>Similaridade dos serviços envolvidos </a:t>
            </a:r>
            <a:endParaRPr lang="pt-BR" sz="800" kern="1200" dirty="0"/>
          </a:p>
        </p:txBody>
      </p:sp>
      <p:sp>
        <p:nvSpPr>
          <p:cNvPr id="17" name="Forma livre 16"/>
          <p:cNvSpPr/>
          <p:nvPr/>
        </p:nvSpPr>
        <p:spPr>
          <a:xfrm>
            <a:off x="4345757" y="4937568"/>
            <a:ext cx="290005" cy="224662"/>
          </a:xfrm>
          <a:custGeom>
            <a:avLst/>
            <a:gdLst>
              <a:gd name="connsiteX0" fmla="*/ 0 w 290005"/>
              <a:gd name="connsiteY0" fmla="*/ 44932 h 224662"/>
              <a:gd name="connsiteX1" fmla="*/ 177674 w 290005"/>
              <a:gd name="connsiteY1" fmla="*/ 44932 h 224662"/>
              <a:gd name="connsiteX2" fmla="*/ 177674 w 290005"/>
              <a:gd name="connsiteY2" fmla="*/ 0 h 224662"/>
              <a:gd name="connsiteX3" fmla="*/ 290005 w 290005"/>
              <a:gd name="connsiteY3" fmla="*/ 112331 h 224662"/>
              <a:gd name="connsiteX4" fmla="*/ 177674 w 290005"/>
              <a:gd name="connsiteY4" fmla="*/ 224662 h 224662"/>
              <a:gd name="connsiteX5" fmla="*/ 177674 w 290005"/>
              <a:gd name="connsiteY5" fmla="*/ 179730 h 224662"/>
              <a:gd name="connsiteX6" fmla="*/ 0 w 290005"/>
              <a:gd name="connsiteY6" fmla="*/ 179730 h 224662"/>
              <a:gd name="connsiteX7" fmla="*/ 0 w 290005"/>
              <a:gd name="connsiteY7" fmla="*/ 44932 h 224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0005" h="224662">
                <a:moveTo>
                  <a:pt x="0" y="44932"/>
                </a:moveTo>
                <a:lnTo>
                  <a:pt x="177674" y="44932"/>
                </a:lnTo>
                <a:lnTo>
                  <a:pt x="177674" y="0"/>
                </a:lnTo>
                <a:lnTo>
                  <a:pt x="290005" y="112331"/>
                </a:lnTo>
                <a:lnTo>
                  <a:pt x="177674" y="224662"/>
                </a:lnTo>
                <a:lnTo>
                  <a:pt x="177674" y="179730"/>
                </a:lnTo>
                <a:lnTo>
                  <a:pt x="0" y="179730"/>
                </a:lnTo>
                <a:lnTo>
                  <a:pt x="0" y="44932"/>
                </a:lnTo>
                <a:close/>
              </a:path>
            </a:pathLst>
          </a:custGeom>
          <a:solidFill>
            <a:schemeClr val="tx2"/>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44932" rIns="67399" bIns="44932" numCol="1" spcCol="1270" anchor="ctr" anchorCtr="0">
            <a:noAutofit/>
          </a:bodyPr>
          <a:lstStyle/>
          <a:p>
            <a:pPr lvl="0" algn="ctr" defTabSz="266700">
              <a:lnSpc>
                <a:spcPct val="90000"/>
              </a:lnSpc>
              <a:spcBef>
                <a:spcPct val="0"/>
              </a:spcBef>
              <a:spcAft>
                <a:spcPct val="35000"/>
              </a:spcAft>
            </a:pPr>
            <a:endParaRPr lang="pt-BR" sz="600" kern="1200" dirty="0"/>
          </a:p>
        </p:txBody>
      </p:sp>
      <p:sp>
        <p:nvSpPr>
          <p:cNvPr id="18" name="Forma livre 17"/>
          <p:cNvSpPr/>
          <p:nvPr/>
        </p:nvSpPr>
        <p:spPr>
          <a:xfrm>
            <a:off x="4694089" y="4893904"/>
            <a:ext cx="902362" cy="467986"/>
          </a:xfrm>
          <a:custGeom>
            <a:avLst/>
            <a:gdLst>
              <a:gd name="connsiteX0" fmla="*/ 0 w 902362"/>
              <a:gd name="connsiteY0" fmla="*/ 46799 h 467986"/>
              <a:gd name="connsiteX1" fmla="*/ 46799 w 902362"/>
              <a:gd name="connsiteY1" fmla="*/ 0 h 467986"/>
              <a:gd name="connsiteX2" fmla="*/ 855563 w 902362"/>
              <a:gd name="connsiteY2" fmla="*/ 0 h 467986"/>
              <a:gd name="connsiteX3" fmla="*/ 902362 w 902362"/>
              <a:gd name="connsiteY3" fmla="*/ 46799 h 467986"/>
              <a:gd name="connsiteX4" fmla="*/ 902362 w 902362"/>
              <a:gd name="connsiteY4" fmla="*/ 421187 h 467986"/>
              <a:gd name="connsiteX5" fmla="*/ 855563 w 902362"/>
              <a:gd name="connsiteY5" fmla="*/ 467986 h 467986"/>
              <a:gd name="connsiteX6" fmla="*/ 46799 w 902362"/>
              <a:gd name="connsiteY6" fmla="*/ 467986 h 467986"/>
              <a:gd name="connsiteX7" fmla="*/ 0 w 902362"/>
              <a:gd name="connsiteY7" fmla="*/ 421187 h 467986"/>
              <a:gd name="connsiteX8" fmla="*/ 0 w 902362"/>
              <a:gd name="connsiteY8" fmla="*/ 46799 h 46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2362" h="467986">
                <a:moveTo>
                  <a:pt x="0" y="46799"/>
                </a:moveTo>
                <a:cubicBezTo>
                  <a:pt x="0" y="20953"/>
                  <a:pt x="20953" y="0"/>
                  <a:pt x="46799" y="0"/>
                </a:cubicBezTo>
                <a:lnTo>
                  <a:pt x="855563" y="0"/>
                </a:lnTo>
                <a:cubicBezTo>
                  <a:pt x="881409" y="0"/>
                  <a:pt x="902362" y="20953"/>
                  <a:pt x="902362" y="46799"/>
                </a:cubicBezTo>
                <a:lnTo>
                  <a:pt x="902362" y="421187"/>
                </a:lnTo>
                <a:cubicBezTo>
                  <a:pt x="902362" y="447033"/>
                  <a:pt x="881409" y="467986"/>
                  <a:pt x="855563" y="467986"/>
                </a:cubicBezTo>
                <a:lnTo>
                  <a:pt x="46799" y="467986"/>
                </a:lnTo>
                <a:cubicBezTo>
                  <a:pt x="20953" y="467986"/>
                  <a:pt x="0" y="447033"/>
                  <a:pt x="0" y="421187"/>
                </a:cubicBezTo>
                <a:lnTo>
                  <a:pt x="0" y="46799"/>
                </a:lnTo>
                <a:close/>
              </a:path>
            </a:pathLst>
          </a:cu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6896" tIns="56896" rIns="56896" bIns="186476" numCol="1" spcCol="1270" anchor="t" anchorCtr="0">
            <a:noAutofit/>
          </a:bodyPr>
          <a:lstStyle/>
          <a:p>
            <a:pPr lvl="0" algn="ctr" defTabSz="355600">
              <a:lnSpc>
                <a:spcPct val="90000"/>
              </a:lnSpc>
              <a:spcBef>
                <a:spcPct val="0"/>
              </a:spcBef>
              <a:spcAft>
                <a:spcPct val="35000"/>
              </a:spcAft>
            </a:pPr>
            <a:r>
              <a:rPr lang="pt-BR" sz="800" kern="1200" dirty="0" smtClean="0"/>
              <a:t>NOME DO SERVIÇO</a:t>
            </a:r>
            <a:endParaRPr lang="pt-BR" sz="800" kern="1200" dirty="0"/>
          </a:p>
        </p:txBody>
      </p:sp>
      <p:sp>
        <p:nvSpPr>
          <p:cNvPr id="20" name="Forma livre 19"/>
          <p:cNvSpPr/>
          <p:nvPr/>
        </p:nvSpPr>
        <p:spPr>
          <a:xfrm>
            <a:off x="5667151" y="4937568"/>
            <a:ext cx="290005" cy="224662"/>
          </a:xfrm>
          <a:custGeom>
            <a:avLst/>
            <a:gdLst>
              <a:gd name="connsiteX0" fmla="*/ 0 w 290005"/>
              <a:gd name="connsiteY0" fmla="*/ 44932 h 224662"/>
              <a:gd name="connsiteX1" fmla="*/ 177674 w 290005"/>
              <a:gd name="connsiteY1" fmla="*/ 44932 h 224662"/>
              <a:gd name="connsiteX2" fmla="*/ 177674 w 290005"/>
              <a:gd name="connsiteY2" fmla="*/ 0 h 224662"/>
              <a:gd name="connsiteX3" fmla="*/ 290005 w 290005"/>
              <a:gd name="connsiteY3" fmla="*/ 112331 h 224662"/>
              <a:gd name="connsiteX4" fmla="*/ 177674 w 290005"/>
              <a:gd name="connsiteY4" fmla="*/ 224662 h 224662"/>
              <a:gd name="connsiteX5" fmla="*/ 177674 w 290005"/>
              <a:gd name="connsiteY5" fmla="*/ 179730 h 224662"/>
              <a:gd name="connsiteX6" fmla="*/ 0 w 290005"/>
              <a:gd name="connsiteY6" fmla="*/ 179730 h 224662"/>
              <a:gd name="connsiteX7" fmla="*/ 0 w 290005"/>
              <a:gd name="connsiteY7" fmla="*/ 44932 h 224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0005" h="224662">
                <a:moveTo>
                  <a:pt x="0" y="44932"/>
                </a:moveTo>
                <a:lnTo>
                  <a:pt x="177674" y="44932"/>
                </a:lnTo>
                <a:lnTo>
                  <a:pt x="177674" y="0"/>
                </a:lnTo>
                <a:lnTo>
                  <a:pt x="290005" y="112331"/>
                </a:lnTo>
                <a:lnTo>
                  <a:pt x="177674" y="224662"/>
                </a:lnTo>
                <a:lnTo>
                  <a:pt x="177674" y="179730"/>
                </a:lnTo>
                <a:lnTo>
                  <a:pt x="0" y="179730"/>
                </a:lnTo>
                <a:lnTo>
                  <a:pt x="0" y="44932"/>
                </a:lnTo>
                <a:close/>
              </a:path>
            </a:pathLst>
          </a:custGeom>
          <a:solidFill>
            <a:schemeClr val="tx2"/>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44932" rIns="67399" bIns="44932" numCol="1" spcCol="1270" anchor="ctr" anchorCtr="0">
            <a:noAutofit/>
          </a:bodyPr>
          <a:lstStyle/>
          <a:p>
            <a:pPr lvl="0" algn="ctr" defTabSz="266700">
              <a:lnSpc>
                <a:spcPct val="90000"/>
              </a:lnSpc>
              <a:spcBef>
                <a:spcPct val="0"/>
              </a:spcBef>
              <a:spcAft>
                <a:spcPct val="35000"/>
              </a:spcAft>
            </a:pPr>
            <a:endParaRPr lang="pt-BR" sz="600" kern="1200" dirty="0"/>
          </a:p>
        </p:txBody>
      </p:sp>
      <p:sp>
        <p:nvSpPr>
          <p:cNvPr id="21" name="Forma livre 20"/>
          <p:cNvSpPr/>
          <p:nvPr/>
        </p:nvSpPr>
        <p:spPr>
          <a:xfrm>
            <a:off x="6006100" y="4893904"/>
            <a:ext cx="902362" cy="467986"/>
          </a:xfrm>
          <a:custGeom>
            <a:avLst/>
            <a:gdLst>
              <a:gd name="connsiteX0" fmla="*/ 0 w 902362"/>
              <a:gd name="connsiteY0" fmla="*/ 46799 h 467986"/>
              <a:gd name="connsiteX1" fmla="*/ 46799 w 902362"/>
              <a:gd name="connsiteY1" fmla="*/ 0 h 467986"/>
              <a:gd name="connsiteX2" fmla="*/ 855563 w 902362"/>
              <a:gd name="connsiteY2" fmla="*/ 0 h 467986"/>
              <a:gd name="connsiteX3" fmla="*/ 902362 w 902362"/>
              <a:gd name="connsiteY3" fmla="*/ 46799 h 467986"/>
              <a:gd name="connsiteX4" fmla="*/ 902362 w 902362"/>
              <a:gd name="connsiteY4" fmla="*/ 421187 h 467986"/>
              <a:gd name="connsiteX5" fmla="*/ 855563 w 902362"/>
              <a:gd name="connsiteY5" fmla="*/ 467986 h 467986"/>
              <a:gd name="connsiteX6" fmla="*/ 46799 w 902362"/>
              <a:gd name="connsiteY6" fmla="*/ 467986 h 467986"/>
              <a:gd name="connsiteX7" fmla="*/ 0 w 902362"/>
              <a:gd name="connsiteY7" fmla="*/ 421187 h 467986"/>
              <a:gd name="connsiteX8" fmla="*/ 0 w 902362"/>
              <a:gd name="connsiteY8" fmla="*/ 46799 h 46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2362" h="467986">
                <a:moveTo>
                  <a:pt x="0" y="46799"/>
                </a:moveTo>
                <a:cubicBezTo>
                  <a:pt x="0" y="20953"/>
                  <a:pt x="20953" y="0"/>
                  <a:pt x="46799" y="0"/>
                </a:cubicBezTo>
                <a:lnTo>
                  <a:pt x="855563" y="0"/>
                </a:lnTo>
                <a:cubicBezTo>
                  <a:pt x="881409" y="0"/>
                  <a:pt x="902362" y="20953"/>
                  <a:pt x="902362" y="46799"/>
                </a:cubicBezTo>
                <a:lnTo>
                  <a:pt x="902362" y="421187"/>
                </a:lnTo>
                <a:cubicBezTo>
                  <a:pt x="902362" y="447033"/>
                  <a:pt x="881409" y="467986"/>
                  <a:pt x="855563" y="467986"/>
                </a:cubicBezTo>
                <a:lnTo>
                  <a:pt x="46799" y="467986"/>
                </a:lnTo>
                <a:cubicBezTo>
                  <a:pt x="20953" y="467986"/>
                  <a:pt x="0" y="447033"/>
                  <a:pt x="0" y="421187"/>
                </a:cubicBezTo>
                <a:lnTo>
                  <a:pt x="0" y="46799"/>
                </a:lnTo>
                <a:close/>
              </a:path>
            </a:pathLst>
          </a:cu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6896" tIns="56896" rIns="56896" bIns="186476" numCol="1" spcCol="1270" anchor="t" anchorCtr="0">
            <a:noAutofit/>
          </a:bodyPr>
          <a:lstStyle/>
          <a:p>
            <a:pPr lvl="0" algn="ctr" defTabSz="355600">
              <a:lnSpc>
                <a:spcPct val="90000"/>
              </a:lnSpc>
              <a:spcBef>
                <a:spcPct val="0"/>
              </a:spcBef>
              <a:spcAft>
                <a:spcPct val="35000"/>
              </a:spcAft>
            </a:pPr>
            <a:r>
              <a:rPr lang="pt-BR" sz="800" kern="1200" dirty="0" smtClean="0"/>
              <a:t>DESCRIÇÃO</a:t>
            </a:r>
            <a:endParaRPr lang="pt-BR" sz="800" kern="1200" dirty="0"/>
          </a:p>
        </p:txBody>
      </p:sp>
      <p:sp>
        <p:nvSpPr>
          <p:cNvPr id="23" name="Forma livre 22"/>
          <p:cNvSpPr/>
          <p:nvPr/>
        </p:nvSpPr>
        <p:spPr>
          <a:xfrm>
            <a:off x="6969779" y="4937568"/>
            <a:ext cx="290005" cy="224662"/>
          </a:xfrm>
          <a:custGeom>
            <a:avLst/>
            <a:gdLst>
              <a:gd name="connsiteX0" fmla="*/ 0 w 290005"/>
              <a:gd name="connsiteY0" fmla="*/ 44932 h 224662"/>
              <a:gd name="connsiteX1" fmla="*/ 177674 w 290005"/>
              <a:gd name="connsiteY1" fmla="*/ 44932 h 224662"/>
              <a:gd name="connsiteX2" fmla="*/ 177674 w 290005"/>
              <a:gd name="connsiteY2" fmla="*/ 0 h 224662"/>
              <a:gd name="connsiteX3" fmla="*/ 290005 w 290005"/>
              <a:gd name="connsiteY3" fmla="*/ 112331 h 224662"/>
              <a:gd name="connsiteX4" fmla="*/ 177674 w 290005"/>
              <a:gd name="connsiteY4" fmla="*/ 224662 h 224662"/>
              <a:gd name="connsiteX5" fmla="*/ 177674 w 290005"/>
              <a:gd name="connsiteY5" fmla="*/ 179730 h 224662"/>
              <a:gd name="connsiteX6" fmla="*/ 0 w 290005"/>
              <a:gd name="connsiteY6" fmla="*/ 179730 h 224662"/>
              <a:gd name="connsiteX7" fmla="*/ 0 w 290005"/>
              <a:gd name="connsiteY7" fmla="*/ 44932 h 224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0005" h="224662">
                <a:moveTo>
                  <a:pt x="0" y="44932"/>
                </a:moveTo>
                <a:lnTo>
                  <a:pt x="177674" y="44932"/>
                </a:lnTo>
                <a:lnTo>
                  <a:pt x="177674" y="0"/>
                </a:lnTo>
                <a:lnTo>
                  <a:pt x="290005" y="112331"/>
                </a:lnTo>
                <a:lnTo>
                  <a:pt x="177674" y="224662"/>
                </a:lnTo>
                <a:lnTo>
                  <a:pt x="177674" y="179730"/>
                </a:lnTo>
                <a:lnTo>
                  <a:pt x="0" y="179730"/>
                </a:lnTo>
                <a:lnTo>
                  <a:pt x="0" y="44932"/>
                </a:lnTo>
                <a:close/>
              </a:path>
            </a:pathLst>
          </a:custGeom>
          <a:solidFill>
            <a:schemeClr val="tx2"/>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44932" rIns="67399" bIns="44932" numCol="1" spcCol="1270" anchor="ctr" anchorCtr="0">
            <a:noAutofit/>
          </a:bodyPr>
          <a:lstStyle/>
          <a:p>
            <a:pPr lvl="0" algn="ctr" defTabSz="266700">
              <a:lnSpc>
                <a:spcPct val="90000"/>
              </a:lnSpc>
              <a:spcBef>
                <a:spcPct val="0"/>
              </a:spcBef>
              <a:spcAft>
                <a:spcPct val="35000"/>
              </a:spcAft>
            </a:pPr>
            <a:endParaRPr lang="pt-BR" sz="600" kern="1200" dirty="0"/>
          </a:p>
        </p:txBody>
      </p:sp>
      <p:sp>
        <p:nvSpPr>
          <p:cNvPr id="24" name="Forma livre 23"/>
          <p:cNvSpPr/>
          <p:nvPr/>
        </p:nvSpPr>
        <p:spPr>
          <a:xfrm>
            <a:off x="7342088" y="4893904"/>
            <a:ext cx="902362" cy="467986"/>
          </a:xfrm>
          <a:custGeom>
            <a:avLst/>
            <a:gdLst>
              <a:gd name="connsiteX0" fmla="*/ 0 w 902362"/>
              <a:gd name="connsiteY0" fmla="*/ 46799 h 467986"/>
              <a:gd name="connsiteX1" fmla="*/ 46799 w 902362"/>
              <a:gd name="connsiteY1" fmla="*/ 0 h 467986"/>
              <a:gd name="connsiteX2" fmla="*/ 855563 w 902362"/>
              <a:gd name="connsiteY2" fmla="*/ 0 h 467986"/>
              <a:gd name="connsiteX3" fmla="*/ 902362 w 902362"/>
              <a:gd name="connsiteY3" fmla="*/ 46799 h 467986"/>
              <a:gd name="connsiteX4" fmla="*/ 902362 w 902362"/>
              <a:gd name="connsiteY4" fmla="*/ 421187 h 467986"/>
              <a:gd name="connsiteX5" fmla="*/ 855563 w 902362"/>
              <a:gd name="connsiteY5" fmla="*/ 467986 h 467986"/>
              <a:gd name="connsiteX6" fmla="*/ 46799 w 902362"/>
              <a:gd name="connsiteY6" fmla="*/ 467986 h 467986"/>
              <a:gd name="connsiteX7" fmla="*/ 0 w 902362"/>
              <a:gd name="connsiteY7" fmla="*/ 421187 h 467986"/>
              <a:gd name="connsiteX8" fmla="*/ 0 w 902362"/>
              <a:gd name="connsiteY8" fmla="*/ 46799 h 46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2362" h="467986">
                <a:moveTo>
                  <a:pt x="0" y="46799"/>
                </a:moveTo>
                <a:cubicBezTo>
                  <a:pt x="0" y="20953"/>
                  <a:pt x="20953" y="0"/>
                  <a:pt x="46799" y="0"/>
                </a:cubicBezTo>
                <a:lnTo>
                  <a:pt x="855563" y="0"/>
                </a:lnTo>
                <a:cubicBezTo>
                  <a:pt x="881409" y="0"/>
                  <a:pt x="902362" y="20953"/>
                  <a:pt x="902362" y="46799"/>
                </a:cubicBezTo>
                <a:lnTo>
                  <a:pt x="902362" y="421187"/>
                </a:lnTo>
                <a:cubicBezTo>
                  <a:pt x="902362" y="447033"/>
                  <a:pt x="881409" y="467986"/>
                  <a:pt x="855563" y="467986"/>
                </a:cubicBezTo>
                <a:lnTo>
                  <a:pt x="46799" y="467986"/>
                </a:lnTo>
                <a:cubicBezTo>
                  <a:pt x="20953" y="467986"/>
                  <a:pt x="0" y="447033"/>
                  <a:pt x="0" y="421187"/>
                </a:cubicBezTo>
                <a:lnTo>
                  <a:pt x="0" y="46799"/>
                </a:lnTo>
                <a:close/>
              </a:path>
            </a:pathLst>
          </a:cu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6896" tIns="56896" rIns="56896" bIns="186476" numCol="1" spcCol="1270" anchor="t" anchorCtr="0">
            <a:noAutofit/>
          </a:bodyPr>
          <a:lstStyle/>
          <a:p>
            <a:pPr lvl="0" algn="ctr" defTabSz="355600">
              <a:lnSpc>
                <a:spcPct val="90000"/>
              </a:lnSpc>
              <a:spcBef>
                <a:spcPct val="0"/>
              </a:spcBef>
              <a:spcAft>
                <a:spcPct val="35000"/>
              </a:spcAft>
            </a:pPr>
            <a:r>
              <a:rPr lang="pt-BR" sz="800" kern="1200" dirty="0" smtClean="0"/>
              <a:t>MODELO DE COBRANÇA</a:t>
            </a:r>
            <a:endParaRPr lang="pt-BR" sz="800" kern="1200" dirty="0"/>
          </a:p>
        </p:txBody>
      </p:sp>
      <p:sp>
        <p:nvSpPr>
          <p:cNvPr id="28" name="Seta dobrada 27"/>
          <p:cNvSpPr/>
          <p:nvPr/>
        </p:nvSpPr>
        <p:spPr>
          <a:xfrm rot="5400000" flipV="1">
            <a:off x="1174123" y="3991562"/>
            <a:ext cx="585065" cy="630070"/>
          </a:xfrm>
          <a:prstGeom prst="bentArrow">
            <a:avLst/>
          </a:prstGeom>
          <a:solidFill>
            <a:srgbClr val="5677A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ln>
                <a:solidFill>
                  <a:srgbClr val="0070C0"/>
                </a:solidFill>
              </a:ln>
              <a:solidFill>
                <a:srgbClr val="0070C0"/>
              </a:solidFill>
            </a:endParaRPr>
          </a:p>
        </p:txBody>
      </p:sp>
      <p:sp>
        <p:nvSpPr>
          <p:cNvPr id="25" name="Retângulo de cantos arredondados 24"/>
          <p:cNvSpPr/>
          <p:nvPr/>
        </p:nvSpPr>
        <p:spPr>
          <a:xfrm>
            <a:off x="4932040" y="5205896"/>
            <a:ext cx="3195355" cy="833394"/>
          </a:xfrm>
          <a:prstGeom prst="roundRect">
            <a:avLst>
              <a:gd name="adj" fmla="val 9465"/>
            </a:avLst>
          </a:prstGeom>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87313" indent="-87313">
              <a:buFont typeface="Arial" pitchFamily="34" charset="0"/>
              <a:buChar char="•"/>
            </a:pPr>
            <a:r>
              <a:rPr lang="pt-BR" sz="800" dirty="0" smtClean="0">
                <a:solidFill>
                  <a:schemeClr val="tx1"/>
                </a:solidFill>
              </a:rPr>
              <a:t>Validação dos Textos</a:t>
            </a:r>
          </a:p>
          <a:p>
            <a:pPr marL="87313" indent="-87313">
              <a:buFont typeface="Arial" pitchFamily="34" charset="0"/>
              <a:buChar char="•"/>
            </a:pPr>
            <a:r>
              <a:rPr lang="pt-BR" sz="800" dirty="0" smtClean="0">
                <a:solidFill>
                  <a:schemeClr val="tx1"/>
                </a:solidFill>
              </a:rPr>
              <a:t>Agrupamento de serviços iguais, mas que estavam em linhas diferentes por representarem, por exemplo, aluguel de POS de  terminais  diferentes (GPRS, Discado, etc.)</a:t>
            </a:r>
            <a:endParaRPr lang="pt-BR" sz="800" dirty="0">
              <a:solidFill>
                <a:schemeClr val="tx1"/>
              </a:solidFill>
            </a:endParaRPr>
          </a:p>
        </p:txBody>
      </p:sp>
      <p:sp>
        <p:nvSpPr>
          <p:cNvPr id="27" name="CaixaDeTexto 26"/>
          <p:cNvSpPr txBox="1"/>
          <p:nvPr/>
        </p:nvSpPr>
        <p:spPr>
          <a:xfrm>
            <a:off x="251520" y="1043735"/>
            <a:ext cx="8232908" cy="461665"/>
          </a:xfrm>
          <a:prstGeom prst="rect">
            <a:avLst/>
          </a:prstGeom>
          <a:noFill/>
        </p:spPr>
        <p:txBody>
          <a:bodyPr wrap="square" rtlCol="0">
            <a:spAutoFit/>
          </a:bodyPr>
          <a:lstStyle/>
          <a:p>
            <a:r>
              <a:rPr lang="pt-BR" sz="2400" b="1" dirty="0" smtClean="0">
                <a:solidFill>
                  <a:schemeClr val="accent3"/>
                </a:solidFill>
              </a:rPr>
              <a:t>Mapeamento dos Serviços e Tarifas</a:t>
            </a:r>
            <a:endParaRPr lang="pt-BR" sz="2400" b="1" dirty="0">
              <a:solidFill>
                <a:schemeClr val="accent3"/>
              </a:solidFill>
            </a:endParaRPr>
          </a:p>
        </p:txBody>
      </p:sp>
      <p:sp>
        <p:nvSpPr>
          <p:cNvPr id="29" name="Título 1"/>
          <p:cNvSpPr txBox="1">
            <a:spLocks/>
          </p:cNvSpPr>
          <p:nvPr/>
        </p:nvSpPr>
        <p:spPr>
          <a:xfrm>
            <a:off x="172073" y="161891"/>
            <a:ext cx="7370257" cy="656819"/>
          </a:xfrm>
          <a:prstGeom prst="rect">
            <a:avLst/>
          </a:prstGeom>
        </p:spPr>
        <p:txBody>
          <a:bodyPr vert="horz" lIns="36000" tIns="36000" rIns="36000" bIns="36000" rtlCol="0" anchor="ctr">
            <a:noAutofit/>
          </a:bodyPr>
          <a:lstStyle>
            <a:lvl1pPr algn="l" defTabSz="914400" rtl="0" eaLnBrk="1" latinLnBrk="0" hangingPunct="1">
              <a:spcBef>
                <a:spcPct val="0"/>
              </a:spcBef>
              <a:buNone/>
              <a:defRPr sz="3600" kern="1200">
                <a:solidFill>
                  <a:schemeClr val="tx1"/>
                </a:solidFill>
                <a:latin typeface="+mj-lt"/>
                <a:ea typeface="+mj-ea"/>
                <a:cs typeface="+mj-cs"/>
              </a:defRPr>
            </a:lvl1pPr>
          </a:lstStyle>
          <a:p>
            <a:r>
              <a:rPr lang="pt-BR" sz="2400" b="1" dirty="0" smtClean="0"/>
              <a:t>Metodologia</a:t>
            </a:r>
            <a:r>
              <a:rPr lang="pt-BR" sz="2400" dirty="0" smtClean="0"/>
              <a:t> – Mapeamento e Alinhamento dos Serviços Prestados e Tarifas</a:t>
            </a:r>
            <a:endParaRPr lang="pt-BR" sz="2400" dirty="0"/>
          </a:p>
        </p:txBody>
      </p:sp>
    </p:spTree>
    <p:extLst>
      <p:ext uri="{BB962C8B-B14F-4D97-AF65-F5344CB8AC3E}">
        <p14:creationId xmlns:p14="http://schemas.microsoft.com/office/powerpoint/2010/main" val="1711272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aixaDeTexto 13"/>
          <p:cNvSpPr txBox="1"/>
          <p:nvPr/>
        </p:nvSpPr>
        <p:spPr>
          <a:xfrm>
            <a:off x="341530" y="998730"/>
            <a:ext cx="8547344" cy="461665"/>
          </a:xfrm>
          <a:prstGeom prst="rect">
            <a:avLst/>
          </a:prstGeom>
          <a:noFill/>
        </p:spPr>
        <p:txBody>
          <a:bodyPr wrap="square" rtlCol="0">
            <a:spAutoFit/>
          </a:bodyPr>
          <a:lstStyle/>
          <a:p>
            <a:r>
              <a:rPr lang="pt-BR" sz="2400" b="1" dirty="0" smtClean="0">
                <a:solidFill>
                  <a:schemeClr val="accent3"/>
                </a:solidFill>
              </a:rPr>
              <a:t>Árvore de Decisão para Recomendação de Uso</a:t>
            </a:r>
            <a:endParaRPr lang="pt-BR" sz="2400" b="1" dirty="0">
              <a:solidFill>
                <a:schemeClr val="accent3"/>
              </a:solidFill>
            </a:endParaRPr>
          </a:p>
        </p:txBody>
      </p:sp>
      <p:sp>
        <p:nvSpPr>
          <p:cNvPr id="17" name="Retângulo 16"/>
          <p:cNvSpPr/>
          <p:nvPr/>
        </p:nvSpPr>
        <p:spPr>
          <a:xfrm>
            <a:off x="431539" y="1534021"/>
            <a:ext cx="1215136" cy="4799107"/>
          </a:xfrm>
          <a:prstGeom prst="rect">
            <a:avLst/>
          </a:prstGeom>
          <a:solidFill>
            <a:schemeClr val="bg1">
              <a:lumMod val="85000"/>
            </a:schemeClr>
          </a:solidFill>
          <a:ln>
            <a:solidFill>
              <a:schemeClr val="tx2"/>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2584" tIns="22584" rIns="22584" bIns="22584" numCol="1" spcCol="1270" anchor="ctr" anchorCtr="0">
            <a:noAutofit/>
          </a:bodyPr>
          <a:lstStyle/>
          <a:p>
            <a:pPr lvl="0" algn="ctr" defTabSz="622300">
              <a:lnSpc>
                <a:spcPct val="90000"/>
              </a:lnSpc>
              <a:spcBef>
                <a:spcPct val="0"/>
              </a:spcBef>
              <a:spcAft>
                <a:spcPct val="35000"/>
              </a:spcAft>
            </a:pPr>
            <a:r>
              <a:rPr lang="pt-BR" sz="1200" b="1" kern="1200" dirty="0" smtClean="0">
                <a:solidFill>
                  <a:schemeClr val="tx2"/>
                </a:solidFill>
              </a:rPr>
              <a:t>77 SERVIÇOS TARIFÁVEIS INICIAIS</a:t>
            </a:r>
          </a:p>
          <a:p>
            <a:pPr lvl="0" algn="ctr" defTabSz="622300">
              <a:lnSpc>
                <a:spcPct val="90000"/>
              </a:lnSpc>
              <a:spcBef>
                <a:spcPct val="0"/>
              </a:spcBef>
              <a:spcAft>
                <a:spcPct val="35000"/>
              </a:spcAft>
            </a:pPr>
            <a:endParaRPr lang="pt-BR" sz="1200" b="1" dirty="0">
              <a:solidFill>
                <a:schemeClr val="tx2"/>
              </a:solidFill>
            </a:endParaRPr>
          </a:p>
          <a:p>
            <a:pPr lvl="0" algn="ctr" defTabSz="622300">
              <a:lnSpc>
                <a:spcPct val="90000"/>
              </a:lnSpc>
              <a:spcBef>
                <a:spcPct val="0"/>
              </a:spcBef>
              <a:spcAft>
                <a:spcPct val="35000"/>
              </a:spcAft>
            </a:pPr>
            <a:r>
              <a:rPr lang="pt-BR" sz="1200" b="1" kern="1200" dirty="0" smtClean="0">
                <a:solidFill>
                  <a:schemeClr val="tx2"/>
                </a:solidFill>
              </a:rPr>
              <a:t>= </a:t>
            </a:r>
          </a:p>
          <a:p>
            <a:pPr lvl="0" algn="ctr" defTabSz="622300">
              <a:lnSpc>
                <a:spcPct val="90000"/>
              </a:lnSpc>
              <a:spcBef>
                <a:spcPct val="0"/>
              </a:spcBef>
              <a:spcAft>
                <a:spcPct val="35000"/>
              </a:spcAft>
            </a:pPr>
            <a:endParaRPr lang="pt-BR" sz="1200" b="1" dirty="0">
              <a:solidFill>
                <a:schemeClr val="tx2"/>
              </a:solidFill>
            </a:endParaRPr>
          </a:p>
          <a:p>
            <a:pPr lvl="0" algn="ctr" defTabSz="622300">
              <a:lnSpc>
                <a:spcPct val="90000"/>
              </a:lnSpc>
              <a:spcBef>
                <a:spcPct val="0"/>
              </a:spcBef>
              <a:spcAft>
                <a:spcPct val="35000"/>
              </a:spcAft>
            </a:pPr>
            <a:endParaRPr lang="pt-BR" sz="1200" b="1" kern="1200" dirty="0" smtClean="0">
              <a:solidFill>
                <a:schemeClr val="tx2"/>
              </a:solidFill>
            </a:endParaRPr>
          </a:p>
          <a:p>
            <a:pPr lvl="0" algn="ctr" defTabSz="622300">
              <a:lnSpc>
                <a:spcPct val="90000"/>
              </a:lnSpc>
              <a:spcBef>
                <a:spcPct val="0"/>
              </a:spcBef>
              <a:spcAft>
                <a:spcPct val="35000"/>
              </a:spcAft>
            </a:pPr>
            <a:r>
              <a:rPr lang="pt-BR" sz="1200" b="1" dirty="0" smtClean="0">
                <a:solidFill>
                  <a:schemeClr val="tx2"/>
                </a:solidFill>
              </a:rPr>
              <a:t>50 </a:t>
            </a:r>
            <a:r>
              <a:rPr lang="pt-BR" sz="1200" b="1" dirty="0">
                <a:solidFill>
                  <a:schemeClr val="tx2"/>
                </a:solidFill>
              </a:rPr>
              <a:t>SERVIÇOS TARIFÁVEIS </a:t>
            </a:r>
            <a:r>
              <a:rPr lang="pt-BR" sz="1200" b="1" dirty="0" smtClean="0">
                <a:solidFill>
                  <a:schemeClr val="tx2"/>
                </a:solidFill>
              </a:rPr>
              <a:t>      APÓS AGRUPAMENTOS</a:t>
            </a:r>
          </a:p>
        </p:txBody>
      </p:sp>
      <p:sp>
        <p:nvSpPr>
          <p:cNvPr id="19" name="Retângulo 18"/>
          <p:cNvSpPr/>
          <p:nvPr/>
        </p:nvSpPr>
        <p:spPr>
          <a:xfrm>
            <a:off x="1836186" y="5478034"/>
            <a:ext cx="1446287" cy="855094"/>
          </a:xfrm>
          <a:prstGeom prst="rect">
            <a:avLst/>
          </a:prstGeom>
          <a:ln>
            <a:solidFill>
              <a:schemeClr val="tx2"/>
            </a:solidFill>
          </a:ln>
        </p:spPr>
        <p:style>
          <a:lnRef idx="2">
            <a:schemeClr val="accent3"/>
          </a:lnRef>
          <a:fillRef idx="1">
            <a:schemeClr val="lt1"/>
          </a:fillRef>
          <a:effectRef idx="0">
            <a:schemeClr val="accent3"/>
          </a:effectRef>
          <a:fontRef idx="minor">
            <a:schemeClr val="dk1"/>
          </a:fontRef>
        </p:style>
        <p:txBody>
          <a:bodyPr spcFirstLastPara="0" vert="horz" wrap="square" lIns="33010" tIns="33010" rIns="33010" bIns="33010" numCol="1" spcCol="1270" anchor="ctr" anchorCtr="0">
            <a:noAutofit/>
          </a:bodyPr>
          <a:lstStyle/>
          <a:p>
            <a:pPr lvl="0" algn="ctr" defTabSz="488950">
              <a:lnSpc>
                <a:spcPct val="90000"/>
              </a:lnSpc>
              <a:spcBef>
                <a:spcPct val="0"/>
              </a:spcBef>
              <a:spcAft>
                <a:spcPct val="35000"/>
              </a:spcAft>
            </a:pPr>
            <a:r>
              <a:rPr lang="pt-BR" sz="1100" b="1" kern="1200" dirty="0" smtClean="0">
                <a:solidFill>
                  <a:schemeClr val="tx2"/>
                </a:solidFill>
              </a:rPr>
              <a:t>Não Aplicáveis Atualmente</a:t>
            </a:r>
            <a:endParaRPr lang="pt-BR" sz="1100" kern="1200" dirty="0">
              <a:solidFill>
                <a:schemeClr val="tx2"/>
              </a:solidFill>
            </a:endParaRPr>
          </a:p>
        </p:txBody>
      </p:sp>
      <p:sp>
        <p:nvSpPr>
          <p:cNvPr id="27" name="Retângulo 26"/>
          <p:cNvSpPr/>
          <p:nvPr/>
        </p:nvSpPr>
        <p:spPr>
          <a:xfrm>
            <a:off x="6372200" y="5635532"/>
            <a:ext cx="1890209" cy="540000"/>
          </a:xfrm>
          <a:prstGeom prst="rect">
            <a:avLst/>
          </a:prstGeom>
          <a:solidFill>
            <a:srgbClr val="FF0000"/>
          </a:solidFill>
          <a:ln>
            <a:noFill/>
          </a:ln>
        </p:spPr>
        <p:style>
          <a:lnRef idx="2">
            <a:schemeClr val="accent3"/>
          </a:lnRef>
          <a:fillRef idx="1">
            <a:schemeClr val="lt1"/>
          </a:fillRef>
          <a:effectRef idx="0">
            <a:schemeClr val="accent3"/>
          </a:effectRef>
          <a:fontRef idx="minor">
            <a:schemeClr val="dk1"/>
          </a:fontRef>
        </p:style>
        <p:txBody>
          <a:bodyPr spcFirstLastPara="0" vert="horz" wrap="square" lIns="19489" tIns="19489" rIns="19489" bIns="19489" numCol="1" spcCol="1270" anchor="ctr" anchorCtr="0">
            <a:noAutofit/>
          </a:bodyPr>
          <a:lstStyle/>
          <a:p>
            <a:pPr algn="ctr" defTabSz="622300">
              <a:lnSpc>
                <a:spcPct val="90000"/>
              </a:lnSpc>
              <a:spcBef>
                <a:spcPct val="0"/>
              </a:spcBef>
              <a:spcAft>
                <a:spcPct val="35000"/>
              </a:spcAft>
            </a:pPr>
            <a:r>
              <a:rPr lang="pt-BR" sz="1200" b="1" dirty="0">
                <a:solidFill>
                  <a:schemeClr val="bg1"/>
                </a:solidFill>
              </a:rPr>
              <a:t>NÃO </a:t>
            </a:r>
            <a:r>
              <a:rPr lang="pt-BR" sz="1200" b="1" dirty="0" smtClean="0">
                <a:solidFill>
                  <a:schemeClr val="bg1"/>
                </a:solidFill>
              </a:rPr>
              <a:t>DIVULGAR, DEFINIR POSTERORMENTE  CASO APLICAVEL A TODA A BASE</a:t>
            </a:r>
            <a:endParaRPr lang="pt-BR" sz="1200" b="1" dirty="0">
              <a:solidFill>
                <a:schemeClr val="bg1"/>
              </a:solidFill>
            </a:endParaRPr>
          </a:p>
        </p:txBody>
      </p:sp>
      <p:sp>
        <p:nvSpPr>
          <p:cNvPr id="29" name="Retângulo 28"/>
          <p:cNvSpPr/>
          <p:nvPr/>
        </p:nvSpPr>
        <p:spPr>
          <a:xfrm>
            <a:off x="1831440" y="1583796"/>
            <a:ext cx="1446287" cy="3600400"/>
          </a:xfrm>
          <a:prstGeom prst="rect">
            <a:avLst/>
          </a:prstGeom>
          <a:ln>
            <a:solidFill>
              <a:schemeClr val="tx2"/>
            </a:solidFill>
          </a:ln>
        </p:spPr>
        <p:style>
          <a:lnRef idx="2">
            <a:schemeClr val="accent3"/>
          </a:lnRef>
          <a:fillRef idx="1">
            <a:schemeClr val="lt1"/>
          </a:fillRef>
          <a:effectRef idx="0">
            <a:schemeClr val="accent3"/>
          </a:effectRef>
          <a:fontRef idx="minor">
            <a:schemeClr val="dk1"/>
          </a:fontRef>
        </p:style>
        <p:txBody>
          <a:bodyPr spcFirstLastPara="0" vert="horz" wrap="square" lIns="33010" tIns="33010" rIns="33010" bIns="33010" numCol="1" spcCol="1270" anchor="ctr" anchorCtr="0">
            <a:noAutofit/>
          </a:bodyPr>
          <a:lstStyle/>
          <a:p>
            <a:pPr lvl="0" algn="ctr" defTabSz="488950">
              <a:lnSpc>
                <a:spcPct val="90000"/>
              </a:lnSpc>
              <a:spcBef>
                <a:spcPct val="0"/>
              </a:spcBef>
              <a:spcAft>
                <a:spcPct val="35000"/>
              </a:spcAft>
            </a:pPr>
            <a:r>
              <a:rPr lang="pt-BR" sz="1100" b="1" kern="1200" dirty="0" smtClean="0">
                <a:solidFill>
                  <a:schemeClr val="tx2"/>
                </a:solidFill>
              </a:rPr>
              <a:t>Atualmente  Cobrados</a:t>
            </a:r>
          </a:p>
          <a:p>
            <a:pPr lvl="0" algn="ctr" defTabSz="488950">
              <a:lnSpc>
                <a:spcPct val="90000"/>
              </a:lnSpc>
              <a:spcBef>
                <a:spcPct val="0"/>
              </a:spcBef>
              <a:spcAft>
                <a:spcPct val="35000"/>
              </a:spcAft>
            </a:pPr>
            <a:r>
              <a:rPr lang="pt-BR" sz="1100" b="1" kern="1200" dirty="0" smtClean="0">
                <a:solidFill>
                  <a:schemeClr val="tx2"/>
                </a:solidFill>
              </a:rPr>
              <a:t> E/OU </a:t>
            </a:r>
          </a:p>
          <a:p>
            <a:pPr lvl="0" algn="ctr" defTabSz="488950">
              <a:lnSpc>
                <a:spcPct val="90000"/>
              </a:lnSpc>
              <a:spcBef>
                <a:spcPct val="0"/>
              </a:spcBef>
              <a:spcAft>
                <a:spcPct val="35000"/>
              </a:spcAft>
            </a:pPr>
            <a:r>
              <a:rPr lang="pt-BR" sz="1100" b="1" kern="1200" dirty="0" smtClean="0">
                <a:solidFill>
                  <a:schemeClr val="tx2"/>
                </a:solidFill>
              </a:rPr>
              <a:t>Com Alta Relevância        nos Custos das Credenciadoras </a:t>
            </a:r>
          </a:p>
          <a:p>
            <a:pPr lvl="0" algn="ctr" defTabSz="488950">
              <a:lnSpc>
                <a:spcPct val="90000"/>
              </a:lnSpc>
              <a:spcBef>
                <a:spcPct val="0"/>
              </a:spcBef>
              <a:spcAft>
                <a:spcPct val="35000"/>
              </a:spcAft>
            </a:pPr>
            <a:r>
              <a:rPr lang="pt-BR" sz="1100" b="1" kern="1200" dirty="0" smtClean="0">
                <a:solidFill>
                  <a:schemeClr val="tx2"/>
                </a:solidFill>
              </a:rPr>
              <a:t>E/OU </a:t>
            </a:r>
          </a:p>
          <a:p>
            <a:pPr lvl="0" algn="ctr" defTabSz="488950">
              <a:lnSpc>
                <a:spcPct val="90000"/>
              </a:lnSpc>
              <a:spcBef>
                <a:spcPct val="0"/>
              </a:spcBef>
              <a:spcAft>
                <a:spcPct val="35000"/>
              </a:spcAft>
            </a:pPr>
            <a:r>
              <a:rPr lang="pt-BR" sz="1100" b="1" kern="1200" dirty="0" smtClean="0">
                <a:solidFill>
                  <a:schemeClr val="tx2"/>
                </a:solidFill>
              </a:rPr>
              <a:t>Viabilizadores do Atendimento de Demandas Excepcionais, Específicas, Diferenciadas ou Segmentadas</a:t>
            </a:r>
            <a:endParaRPr lang="pt-BR" sz="1100" kern="1200" dirty="0">
              <a:solidFill>
                <a:schemeClr val="tx2"/>
              </a:solidFill>
            </a:endParaRPr>
          </a:p>
        </p:txBody>
      </p:sp>
      <p:sp>
        <p:nvSpPr>
          <p:cNvPr id="31" name="Retângulo 30"/>
          <p:cNvSpPr/>
          <p:nvPr/>
        </p:nvSpPr>
        <p:spPr>
          <a:xfrm>
            <a:off x="3558631" y="1583796"/>
            <a:ext cx="873608" cy="4749332"/>
          </a:xfrm>
          <a:prstGeom prst="rect">
            <a:avLst/>
          </a:prstGeom>
          <a:solidFill>
            <a:schemeClr val="accent3"/>
          </a:solidFill>
          <a:ln>
            <a:noFill/>
          </a:ln>
        </p:spPr>
        <p:style>
          <a:lnRef idx="2">
            <a:schemeClr val="accent3"/>
          </a:lnRef>
          <a:fillRef idx="1">
            <a:schemeClr val="lt1"/>
          </a:fillRef>
          <a:effectRef idx="0">
            <a:schemeClr val="accent3"/>
          </a:effectRef>
          <a:fontRef idx="minor">
            <a:schemeClr val="dk1"/>
          </a:fontRef>
        </p:style>
        <p:txBody>
          <a:bodyPr spcFirstLastPara="0" vert="horz" wrap="square" lIns="19489" tIns="19489" rIns="19489" bIns="19489" numCol="1" spcCol="1270" anchor="ctr" anchorCtr="0">
            <a:noAutofit/>
          </a:bodyPr>
          <a:lstStyle/>
          <a:p>
            <a:pPr lvl="0" algn="ctr" defTabSz="622300">
              <a:lnSpc>
                <a:spcPct val="90000"/>
              </a:lnSpc>
              <a:spcBef>
                <a:spcPct val="0"/>
              </a:spcBef>
              <a:spcAft>
                <a:spcPct val="35000"/>
              </a:spcAft>
            </a:pPr>
            <a:r>
              <a:rPr lang="pt-BR" sz="1200" b="1" kern="1200" dirty="0" smtClean="0">
                <a:solidFill>
                  <a:schemeClr val="tx2"/>
                </a:solidFill>
              </a:rPr>
              <a:t>PODEM </a:t>
            </a:r>
          </a:p>
          <a:p>
            <a:pPr lvl="0" algn="ctr" defTabSz="622300">
              <a:lnSpc>
                <a:spcPct val="90000"/>
              </a:lnSpc>
              <a:spcBef>
                <a:spcPct val="0"/>
              </a:spcBef>
              <a:spcAft>
                <a:spcPct val="35000"/>
              </a:spcAft>
            </a:pPr>
            <a:r>
              <a:rPr lang="pt-BR" sz="1200" b="1" kern="1200" dirty="0" smtClean="0">
                <a:solidFill>
                  <a:schemeClr val="tx2"/>
                </a:solidFill>
              </a:rPr>
              <a:t>SER</a:t>
            </a:r>
          </a:p>
          <a:p>
            <a:pPr lvl="0" algn="ctr" defTabSz="622300">
              <a:lnSpc>
                <a:spcPct val="90000"/>
              </a:lnSpc>
              <a:spcBef>
                <a:spcPct val="0"/>
              </a:spcBef>
              <a:spcAft>
                <a:spcPct val="35000"/>
              </a:spcAft>
            </a:pPr>
            <a:r>
              <a:rPr lang="pt-BR" sz="1200" b="1" kern="1200" dirty="0" smtClean="0">
                <a:solidFill>
                  <a:schemeClr val="tx2"/>
                </a:solidFill>
              </a:rPr>
              <a:t> COBRADOS</a:t>
            </a:r>
            <a:endParaRPr lang="pt-BR" sz="1200" b="1" kern="1200" dirty="0">
              <a:solidFill>
                <a:schemeClr val="tx2"/>
              </a:solidFill>
            </a:endParaRPr>
          </a:p>
        </p:txBody>
      </p:sp>
      <p:sp>
        <p:nvSpPr>
          <p:cNvPr id="2055" name="Retângulo 2054"/>
          <p:cNvSpPr/>
          <p:nvPr/>
        </p:nvSpPr>
        <p:spPr>
          <a:xfrm>
            <a:off x="4752020" y="2123915"/>
            <a:ext cx="1411728" cy="540000"/>
          </a:xfrm>
          <a:prstGeom prst="rect">
            <a:avLst/>
          </a:prstGeom>
          <a:ln>
            <a:solidFill>
              <a:schemeClr val="tx2"/>
            </a:solidFill>
          </a:ln>
        </p:spPr>
        <p:style>
          <a:lnRef idx="2">
            <a:schemeClr val="accent3"/>
          </a:lnRef>
          <a:fillRef idx="1">
            <a:schemeClr val="lt1"/>
          </a:fillRef>
          <a:effectRef idx="0">
            <a:schemeClr val="accent3"/>
          </a:effectRef>
          <a:fontRef idx="minor">
            <a:schemeClr val="dk1"/>
          </a:fontRef>
        </p:style>
        <p:txBody>
          <a:bodyPr spcFirstLastPara="0" vert="horz" wrap="square" lIns="33010" tIns="33010" rIns="33010" bIns="33010" numCol="1" spcCol="1270" anchor="ctr" anchorCtr="0">
            <a:noAutofit/>
          </a:bodyPr>
          <a:lstStyle/>
          <a:p>
            <a:pPr algn="ctr" defTabSz="488950">
              <a:lnSpc>
                <a:spcPct val="90000"/>
              </a:lnSpc>
              <a:spcBef>
                <a:spcPct val="0"/>
              </a:spcBef>
              <a:spcAft>
                <a:spcPct val="35000"/>
              </a:spcAft>
            </a:pPr>
            <a:r>
              <a:rPr lang="pt-BR" sz="1100" b="1" dirty="0">
                <a:solidFill>
                  <a:schemeClr val="tx2"/>
                </a:solidFill>
              </a:rPr>
              <a:t>Básicos, </a:t>
            </a:r>
            <a:r>
              <a:rPr lang="pt-BR" sz="1100" b="1" dirty="0" smtClean="0">
                <a:solidFill>
                  <a:schemeClr val="tx2"/>
                </a:solidFill>
              </a:rPr>
              <a:t>Core</a:t>
            </a:r>
            <a:endParaRPr lang="pt-BR" sz="1100" b="1" dirty="0">
              <a:solidFill>
                <a:schemeClr val="tx2"/>
              </a:solidFill>
            </a:endParaRPr>
          </a:p>
        </p:txBody>
      </p:sp>
      <p:sp>
        <p:nvSpPr>
          <p:cNvPr id="2057" name="Retângulo 2056"/>
          <p:cNvSpPr/>
          <p:nvPr/>
        </p:nvSpPr>
        <p:spPr>
          <a:xfrm>
            <a:off x="6372200" y="1673865"/>
            <a:ext cx="1890209" cy="540000"/>
          </a:xfrm>
          <a:prstGeom prst="rect">
            <a:avLst/>
          </a:prstGeom>
          <a:solidFill>
            <a:schemeClr val="accent3"/>
          </a:solidFill>
          <a:ln>
            <a:noFill/>
          </a:ln>
        </p:spPr>
        <p:style>
          <a:lnRef idx="2">
            <a:schemeClr val="accent3"/>
          </a:lnRef>
          <a:fillRef idx="1">
            <a:schemeClr val="lt1"/>
          </a:fillRef>
          <a:effectRef idx="0">
            <a:schemeClr val="accent3"/>
          </a:effectRef>
          <a:fontRef idx="minor">
            <a:schemeClr val="dk1"/>
          </a:fontRef>
        </p:style>
        <p:txBody>
          <a:bodyPr spcFirstLastPara="0" vert="horz" wrap="square" lIns="19489" tIns="19489" rIns="19489" bIns="19489" numCol="1" spcCol="1270" anchor="ctr" anchorCtr="0">
            <a:noAutofit/>
          </a:bodyPr>
          <a:lstStyle/>
          <a:p>
            <a:pPr algn="ctr" defTabSz="622300">
              <a:lnSpc>
                <a:spcPct val="90000"/>
              </a:lnSpc>
              <a:spcBef>
                <a:spcPct val="0"/>
              </a:spcBef>
              <a:spcAft>
                <a:spcPct val="35000"/>
              </a:spcAft>
            </a:pPr>
            <a:r>
              <a:rPr lang="pt-BR" sz="1200" b="1" dirty="0">
                <a:solidFill>
                  <a:schemeClr val="bg1"/>
                </a:solidFill>
              </a:rPr>
              <a:t>DIVULGAR</a:t>
            </a:r>
          </a:p>
        </p:txBody>
      </p:sp>
      <p:sp>
        <p:nvSpPr>
          <p:cNvPr id="2063" name="Retângulo 2062"/>
          <p:cNvSpPr/>
          <p:nvPr/>
        </p:nvSpPr>
        <p:spPr>
          <a:xfrm>
            <a:off x="4752020" y="3383995"/>
            <a:ext cx="1411728" cy="540000"/>
          </a:xfrm>
          <a:prstGeom prst="rect">
            <a:avLst/>
          </a:prstGeom>
          <a:ln>
            <a:solidFill>
              <a:schemeClr val="tx2"/>
            </a:solidFill>
          </a:ln>
        </p:spPr>
        <p:style>
          <a:lnRef idx="2">
            <a:schemeClr val="accent3"/>
          </a:lnRef>
          <a:fillRef idx="1">
            <a:schemeClr val="lt1"/>
          </a:fillRef>
          <a:effectRef idx="0">
            <a:schemeClr val="accent3"/>
          </a:effectRef>
          <a:fontRef idx="minor">
            <a:schemeClr val="dk1"/>
          </a:fontRef>
        </p:style>
        <p:txBody>
          <a:bodyPr spcFirstLastPara="0" vert="horz" wrap="square" lIns="33010" tIns="33010" rIns="33010" bIns="33010" numCol="1" spcCol="1270" anchor="ctr" anchorCtr="0">
            <a:noAutofit/>
          </a:bodyPr>
          <a:lstStyle/>
          <a:p>
            <a:pPr algn="ctr" defTabSz="488950">
              <a:lnSpc>
                <a:spcPct val="90000"/>
              </a:lnSpc>
              <a:spcBef>
                <a:spcPct val="0"/>
              </a:spcBef>
              <a:spcAft>
                <a:spcPct val="35000"/>
              </a:spcAft>
            </a:pPr>
            <a:r>
              <a:rPr lang="pt-BR" sz="1100" b="1" dirty="0" smtClean="0">
                <a:solidFill>
                  <a:schemeClr val="tx2"/>
                </a:solidFill>
              </a:rPr>
              <a:t>Segmentados, Customizados,           Sob Consulta</a:t>
            </a:r>
            <a:endParaRPr lang="pt-BR" sz="1100" b="1" dirty="0">
              <a:solidFill>
                <a:schemeClr val="tx2"/>
              </a:solidFill>
            </a:endParaRPr>
          </a:p>
        </p:txBody>
      </p:sp>
      <p:sp>
        <p:nvSpPr>
          <p:cNvPr id="2065" name="Retângulo 2064"/>
          <p:cNvSpPr/>
          <p:nvPr/>
        </p:nvSpPr>
        <p:spPr>
          <a:xfrm>
            <a:off x="6372200" y="3383995"/>
            <a:ext cx="1890209" cy="540000"/>
          </a:xfrm>
          <a:prstGeom prst="rect">
            <a:avLst/>
          </a:prstGeom>
          <a:solidFill>
            <a:srgbClr val="FF0000"/>
          </a:solidFill>
          <a:ln>
            <a:noFill/>
          </a:ln>
        </p:spPr>
        <p:style>
          <a:lnRef idx="2">
            <a:schemeClr val="accent3"/>
          </a:lnRef>
          <a:fillRef idx="1">
            <a:schemeClr val="lt1"/>
          </a:fillRef>
          <a:effectRef idx="0">
            <a:schemeClr val="accent3"/>
          </a:effectRef>
          <a:fontRef idx="minor">
            <a:schemeClr val="dk1"/>
          </a:fontRef>
        </p:style>
        <p:txBody>
          <a:bodyPr spcFirstLastPara="0" vert="horz" wrap="square" lIns="19489" tIns="19489" rIns="19489" bIns="19489" numCol="1" spcCol="1270" anchor="ctr" anchorCtr="0">
            <a:noAutofit/>
          </a:bodyPr>
          <a:lstStyle/>
          <a:p>
            <a:pPr algn="ctr" defTabSz="622300">
              <a:lnSpc>
                <a:spcPct val="90000"/>
              </a:lnSpc>
              <a:spcBef>
                <a:spcPct val="0"/>
              </a:spcBef>
              <a:spcAft>
                <a:spcPct val="35000"/>
              </a:spcAft>
            </a:pPr>
            <a:r>
              <a:rPr lang="pt-BR" sz="1200" b="1" dirty="0">
                <a:solidFill>
                  <a:schemeClr val="bg1"/>
                </a:solidFill>
              </a:rPr>
              <a:t>NÃO DIVULGAR NA </a:t>
            </a:r>
            <a:r>
              <a:rPr lang="pt-BR" sz="1200" b="1" dirty="0" smtClean="0">
                <a:solidFill>
                  <a:schemeClr val="bg1"/>
                </a:solidFill>
              </a:rPr>
              <a:t>TABELA PADRÃO, NEGOCIAR </a:t>
            </a:r>
            <a:r>
              <a:rPr lang="pt-BR" sz="1200" b="1" dirty="0">
                <a:solidFill>
                  <a:schemeClr val="bg1"/>
                </a:solidFill>
              </a:rPr>
              <a:t>INDIVIDUALMENTE</a:t>
            </a:r>
          </a:p>
        </p:txBody>
      </p:sp>
      <p:sp>
        <p:nvSpPr>
          <p:cNvPr id="2067" name="Retângulo 2066"/>
          <p:cNvSpPr/>
          <p:nvPr/>
        </p:nvSpPr>
        <p:spPr>
          <a:xfrm>
            <a:off x="4752020" y="4881075"/>
            <a:ext cx="1411728" cy="540000"/>
          </a:xfrm>
          <a:prstGeom prst="rect">
            <a:avLst/>
          </a:prstGeom>
          <a:ln>
            <a:solidFill>
              <a:schemeClr val="tx2"/>
            </a:solidFill>
          </a:ln>
        </p:spPr>
        <p:style>
          <a:lnRef idx="2">
            <a:schemeClr val="accent3"/>
          </a:lnRef>
          <a:fillRef idx="1">
            <a:schemeClr val="lt1"/>
          </a:fillRef>
          <a:effectRef idx="0">
            <a:schemeClr val="accent3"/>
          </a:effectRef>
          <a:fontRef idx="minor">
            <a:schemeClr val="dk1"/>
          </a:fontRef>
        </p:style>
        <p:txBody>
          <a:bodyPr spcFirstLastPara="0" vert="horz" wrap="square" lIns="33010" tIns="33010" rIns="33010" bIns="33010" numCol="1" spcCol="1270" anchor="ctr" anchorCtr="0">
            <a:noAutofit/>
          </a:bodyPr>
          <a:lstStyle/>
          <a:p>
            <a:pPr algn="ctr" defTabSz="488950">
              <a:lnSpc>
                <a:spcPct val="90000"/>
              </a:lnSpc>
              <a:spcBef>
                <a:spcPct val="0"/>
              </a:spcBef>
              <a:spcAft>
                <a:spcPct val="35000"/>
              </a:spcAft>
            </a:pPr>
            <a:r>
              <a:rPr lang="pt-BR" sz="1100" b="1" dirty="0">
                <a:solidFill>
                  <a:schemeClr val="tx2"/>
                </a:solidFill>
              </a:rPr>
              <a:t>Multas e </a:t>
            </a:r>
            <a:r>
              <a:rPr lang="pt-BR" sz="1100" b="1" dirty="0" smtClean="0">
                <a:solidFill>
                  <a:schemeClr val="tx2"/>
                </a:solidFill>
              </a:rPr>
              <a:t>Repasses</a:t>
            </a:r>
          </a:p>
        </p:txBody>
      </p:sp>
      <p:sp>
        <p:nvSpPr>
          <p:cNvPr id="2069" name="Retângulo 2068"/>
          <p:cNvSpPr/>
          <p:nvPr/>
        </p:nvSpPr>
        <p:spPr>
          <a:xfrm>
            <a:off x="6372200" y="4881075"/>
            <a:ext cx="1890209" cy="540000"/>
          </a:xfrm>
          <a:prstGeom prst="rect">
            <a:avLst/>
          </a:prstGeom>
          <a:solidFill>
            <a:srgbClr val="FF0000"/>
          </a:solidFill>
          <a:ln>
            <a:noFill/>
          </a:ln>
        </p:spPr>
        <p:style>
          <a:lnRef idx="2">
            <a:schemeClr val="accent3"/>
          </a:lnRef>
          <a:fillRef idx="1">
            <a:schemeClr val="lt1"/>
          </a:fillRef>
          <a:effectRef idx="0">
            <a:schemeClr val="accent3"/>
          </a:effectRef>
          <a:fontRef idx="minor">
            <a:schemeClr val="dk1"/>
          </a:fontRef>
        </p:style>
        <p:txBody>
          <a:bodyPr spcFirstLastPara="0" vert="horz" wrap="square" lIns="19489" tIns="19489" rIns="19489" bIns="19489" numCol="1" spcCol="1270" anchor="ctr" anchorCtr="0">
            <a:noAutofit/>
          </a:bodyPr>
          <a:lstStyle/>
          <a:p>
            <a:pPr algn="ctr" defTabSz="622300">
              <a:lnSpc>
                <a:spcPct val="90000"/>
              </a:lnSpc>
              <a:spcBef>
                <a:spcPct val="0"/>
              </a:spcBef>
              <a:spcAft>
                <a:spcPct val="35000"/>
              </a:spcAft>
            </a:pPr>
            <a:r>
              <a:rPr lang="pt-BR" sz="1200" b="1" dirty="0">
                <a:solidFill>
                  <a:schemeClr val="bg1"/>
                </a:solidFill>
              </a:rPr>
              <a:t>NÃO DIVULGAR NA </a:t>
            </a:r>
            <a:r>
              <a:rPr lang="pt-BR" sz="1200" b="1" dirty="0" smtClean="0">
                <a:solidFill>
                  <a:schemeClr val="bg1"/>
                </a:solidFill>
              </a:rPr>
              <a:t>TABELA PADRÃO, REGULAR CONTRATUALMENTE</a:t>
            </a:r>
            <a:endParaRPr lang="pt-BR" sz="1200" b="1" dirty="0">
              <a:solidFill>
                <a:schemeClr val="bg1"/>
              </a:solidFill>
            </a:endParaRPr>
          </a:p>
        </p:txBody>
      </p:sp>
      <p:cxnSp>
        <p:nvCxnSpPr>
          <p:cNvPr id="2073" name="Conector angulado 2072"/>
          <p:cNvCxnSpPr>
            <a:stCxn id="17" idx="3"/>
            <a:endCxn id="19" idx="1"/>
          </p:cNvCxnSpPr>
          <p:nvPr/>
        </p:nvCxnSpPr>
        <p:spPr>
          <a:xfrm>
            <a:off x="1646675" y="3933575"/>
            <a:ext cx="189511" cy="1972006"/>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9" name="Conector angulado 58"/>
          <p:cNvCxnSpPr>
            <a:stCxn id="17" idx="3"/>
            <a:endCxn id="29" idx="1"/>
          </p:cNvCxnSpPr>
          <p:nvPr/>
        </p:nvCxnSpPr>
        <p:spPr>
          <a:xfrm flipV="1">
            <a:off x="1646675" y="3383996"/>
            <a:ext cx="184765" cy="549579"/>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6" name="Conector angulado 65"/>
          <p:cNvCxnSpPr>
            <a:stCxn id="19" idx="3"/>
            <a:endCxn id="31" idx="1"/>
          </p:cNvCxnSpPr>
          <p:nvPr/>
        </p:nvCxnSpPr>
        <p:spPr>
          <a:xfrm flipV="1">
            <a:off x="3282473" y="3958462"/>
            <a:ext cx="276158" cy="1947119"/>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Conector angulado 75"/>
          <p:cNvCxnSpPr>
            <a:stCxn id="29" idx="3"/>
            <a:endCxn id="31" idx="1"/>
          </p:cNvCxnSpPr>
          <p:nvPr/>
        </p:nvCxnSpPr>
        <p:spPr>
          <a:xfrm>
            <a:off x="3277727" y="3383996"/>
            <a:ext cx="280904" cy="574466"/>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0" name="Conector angulado 89"/>
          <p:cNvCxnSpPr>
            <a:stCxn id="31" idx="3"/>
            <a:endCxn id="170" idx="1"/>
          </p:cNvCxnSpPr>
          <p:nvPr/>
        </p:nvCxnSpPr>
        <p:spPr>
          <a:xfrm>
            <a:off x="4432239" y="3958462"/>
            <a:ext cx="319781" cy="382538"/>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3" name="Conector angulado 92"/>
          <p:cNvCxnSpPr>
            <a:stCxn id="31" idx="3"/>
            <a:endCxn id="2067" idx="1"/>
          </p:cNvCxnSpPr>
          <p:nvPr/>
        </p:nvCxnSpPr>
        <p:spPr>
          <a:xfrm>
            <a:off x="4432239" y="3958462"/>
            <a:ext cx="319781" cy="1192613"/>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6" name="Conector angulado 105"/>
          <p:cNvCxnSpPr>
            <a:stCxn id="2063" idx="3"/>
            <a:endCxn id="2065" idx="1"/>
          </p:cNvCxnSpPr>
          <p:nvPr/>
        </p:nvCxnSpPr>
        <p:spPr>
          <a:xfrm>
            <a:off x="6163748" y="3653995"/>
            <a:ext cx="208452" cy="0"/>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9" name="Conector angulado 108"/>
          <p:cNvCxnSpPr>
            <a:stCxn id="2067" idx="3"/>
            <a:endCxn id="2069" idx="1"/>
          </p:cNvCxnSpPr>
          <p:nvPr/>
        </p:nvCxnSpPr>
        <p:spPr>
          <a:xfrm>
            <a:off x="6163748" y="5151075"/>
            <a:ext cx="208452" cy="0"/>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3" name="Conector angulado 122"/>
          <p:cNvCxnSpPr>
            <a:stCxn id="31" idx="3"/>
            <a:endCxn id="2055" idx="1"/>
          </p:cNvCxnSpPr>
          <p:nvPr/>
        </p:nvCxnSpPr>
        <p:spPr>
          <a:xfrm flipV="1">
            <a:off x="4432239" y="2393915"/>
            <a:ext cx="319781" cy="1564547"/>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084" name="Retângulo 2083"/>
          <p:cNvSpPr/>
          <p:nvPr/>
        </p:nvSpPr>
        <p:spPr>
          <a:xfrm>
            <a:off x="8344822" y="5643922"/>
            <a:ext cx="550151" cy="523220"/>
          </a:xfrm>
          <a:prstGeom prst="rect">
            <a:avLst/>
          </a:prstGeom>
          <a:noFill/>
        </p:spPr>
        <p:txBody>
          <a:bodyPr wrap="none" lIns="91440" tIns="45720" rIns="91440" bIns="45720">
            <a:spAutoFit/>
          </a:bodyPr>
          <a:lstStyle/>
          <a:p>
            <a:pPr algn="ctr"/>
            <a:r>
              <a:rPr lang="pt-BR" sz="2800" b="1" cap="none" spc="0"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07</a:t>
            </a:r>
            <a:endParaRPr lang="pt-BR" sz="2800" b="1" cap="none" spc="0"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
        <p:nvSpPr>
          <p:cNvPr id="165" name="Retângulo 164"/>
          <p:cNvSpPr/>
          <p:nvPr/>
        </p:nvSpPr>
        <p:spPr>
          <a:xfrm>
            <a:off x="8323876" y="3419216"/>
            <a:ext cx="550151" cy="523220"/>
          </a:xfrm>
          <a:prstGeom prst="rect">
            <a:avLst/>
          </a:prstGeom>
          <a:noFill/>
        </p:spPr>
        <p:txBody>
          <a:bodyPr wrap="none" lIns="91440" tIns="45720" rIns="91440" bIns="45720">
            <a:spAutoFit/>
          </a:bodyPr>
          <a:lstStyle/>
          <a:p>
            <a:pPr algn="ctr"/>
            <a:r>
              <a:rPr lang="pt-BR"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15</a:t>
            </a:r>
            <a:endParaRPr lang="pt-BR"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66" name="Retângulo 165"/>
          <p:cNvSpPr/>
          <p:nvPr/>
        </p:nvSpPr>
        <p:spPr>
          <a:xfrm>
            <a:off x="8323876" y="4102336"/>
            <a:ext cx="550151" cy="523220"/>
          </a:xfrm>
          <a:prstGeom prst="rect">
            <a:avLst/>
          </a:prstGeom>
          <a:noFill/>
        </p:spPr>
        <p:txBody>
          <a:bodyPr wrap="none" lIns="91440" tIns="45720" rIns="91440" bIns="45720">
            <a:spAutoFit/>
          </a:bodyPr>
          <a:lstStyle/>
          <a:p>
            <a:pPr algn="ctr"/>
            <a:r>
              <a:rPr lang="pt-BR"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17</a:t>
            </a:r>
            <a:endParaRPr lang="pt-BR"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67" name="Retângulo 166"/>
          <p:cNvSpPr/>
          <p:nvPr/>
        </p:nvSpPr>
        <p:spPr>
          <a:xfrm>
            <a:off x="8323876" y="4925138"/>
            <a:ext cx="550151" cy="523220"/>
          </a:xfrm>
          <a:prstGeom prst="rect">
            <a:avLst/>
          </a:prstGeom>
          <a:noFill/>
        </p:spPr>
        <p:txBody>
          <a:bodyPr wrap="none" lIns="91440" tIns="45720" rIns="91440" bIns="45720">
            <a:spAutoFit/>
          </a:bodyPr>
          <a:lstStyle/>
          <a:p>
            <a:pPr algn="ctr"/>
            <a:r>
              <a:rPr lang="pt-BR"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05</a:t>
            </a:r>
            <a:endParaRPr lang="pt-BR"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68" name="Retângulo 167"/>
          <p:cNvSpPr/>
          <p:nvPr/>
        </p:nvSpPr>
        <p:spPr>
          <a:xfrm>
            <a:off x="8323876" y="1682255"/>
            <a:ext cx="550151" cy="523220"/>
          </a:xfrm>
          <a:prstGeom prst="rect">
            <a:avLst/>
          </a:prstGeom>
          <a:noFill/>
        </p:spPr>
        <p:txBody>
          <a:bodyPr wrap="none" lIns="91440" tIns="45720" rIns="91440" bIns="45720">
            <a:spAutoFit/>
          </a:bodyPr>
          <a:lstStyle/>
          <a:p>
            <a:pPr algn="ctr"/>
            <a:r>
              <a:rPr lang="pt-BR" sz="2800"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05</a:t>
            </a:r>
          </a:p>
        </p:txBody>
      </p:sp>
      <p:sp>
        <p:nvSpPr>
          <p:cNvPr id="170" name="Retângulo 169"/>
          <p:cNvSpPr/>
          <p:nvPr/>
        </p:nvSpPr>
        <p:spPr>
          <a:xfrm>
            <a:off x="4752020" y="4071000"/>
            <a:ext cx="1411728" cy="540000"/>
          </a:xfrm>
          <a:prstGeom prst="rect">
            <a:avLst/>
          </a:prstGeom>
          <a:ln>
            <a:solidFill>
              <a:schemeClr val="tx2"/>
            </a:solidFill>
          </a:ln>
        </p:spPr>
        <p:style>
          <a:lnRef idx="2">
            <a:schemeClr val="accent3"/>
          </a:lnRef>
          <a:fillRef idx="1">
            <a:schemeClr val="lt1"/>
          </a:fillRef>
          <a:effectRef idx="0">
            <a:schemeClr val="accent3"/>
          </a:effectRef>
          <a:fontRef idx="minor">
            <a:schemeClr val="dk1"/>
          </a:fontRef>
        </p:style>
        <p:txBody>
          <a:bodyPr spcFirstLastPara="0" vert="horz" wrap="square" lIns="33010" tIns="33010" rIns="33010" bIns="33010" numCol="1" spcCol="1270" anchor="ctr" anchorCtr="0">
            <a:noAutofit/>
          </a:bodyPr>
          <a:lstStyle/>
          <a:p>
            <a:pPr algn="ctr" defTabSz="488950">
              <a:lnSpc>
                <a:spcPct val="90000"/>
              </a:lnSpc>
              <a:spcBef>
                <a:spcPct val="0"/>
              </a:spcBef>
              <a:spcAft>
                <a:spcPct val="35000"/>
              </a:spcAft>
            </a:pPr>
            <a:r>
              <a:rPr lang="pt-BR" sz="1100" b="1" dirty="0" smtClean="0">
                <a:solidFill>
                  <a:schemeClr val="tx2"/>
                </a:solidFill>
              </a:rPr>
              <a:t>De Valor Agregado e Não Mandatórios</a:t>
            </a:r>
            <a:endParaRPr lang="pt-BR" sz="1100" b="1" dirty="0">
              <a:solidFill>
                <a:schemeClr val="tx2"/>
              </a:solidFill>
            </a:endParaRPr>
          </a:p>
        </p:txBody>
      </p:sp>
      <p:sp>
        <p:nvSpPr>
          <p:cNvPr id="171" name="Retângulo 170"/>
          <p:cNvSpPr/>
          <p:nvPr/>
        </p:nvSpPr>
        <p:spPr>
          <a:xfrm>
            <a:off x="6372200" y="4071000"/>
            <a:ext cx="1890209" cy="540000"/>
          </a:xfrm>
          <a:prstGeom prst="rect">
            <a:avLst/>
          </a:prstGeom>
          <a:solidFill>
            <a:srgbClr val="FF0000"/>
          </a:solidFill>
          <a:ln>
            <a:noFill/>
          </a:ln>
        </p:spPr>
        <p:style>
          <a:lnRef idx="2">
            <a:schemeClr val="accent3"/>
          </a:lnRef>
          <a:fillRef idx="1">
            <a:schemeClr val="lt1"/>
          </a:fillRef>
          <a:effectRef idx="0">
            <a:schemeClr val="accent3"/>
          </a:effectRef>
          <a:fontRef idx="minor">
            <a:schemeClr val="dk1"/>
          </a:fontRef>
        </p:style>
        <p:txBody>
          <a:bodyPr spcFirstLastPara="0" vert="horz" wrap="square" lIns="19489" tIns="19489" rIns="19489" bIns="19489" numCol="1" spcCol="1270" anchor="ctr" anchorCtr="0">
            <a:noAutofit/>
          </a:bodyPr>
          <a:lstStyle/>
          <a:p>
            <a:pPr algn="ctr" defTabSz="622300">
              <a:lnSpc>
                <a:spcPct val="90000"/>
              </a:lnSpc>
              <a:spcBef>
                <a:spcPct val="0"/>
              </a:spcBef>
              <a:spcAft>
                <a:spcPct val="35000"/>
              </a:spcAft>
            </a:pPr>
            <a:r>
              <a:rPr lang="pt-BR" sz="1200" b="1" dirty="0">
                <a:solidFill>
                  <a:schemeClr val="bg1"/>
                </a:solidFill>
              </a:rPr>
              <a:t>NÃO DIVULGAR NA </a:t>
            </a:r>
            <a:r>
              <a:rPr lang="pt-BR" sz="1200" b="1" dirty="0" smtClean="0">
                <a:solidFill>
                  <a:schemeClr val="bg1"/>
                </a:solidFill>
              </a:rPr>
              <a:t>TABELA PADRÃO, NEGOCIAR </a:t>
            </a:r>
            <a:r>
              <a:rPr lang="pt-BR" sz="1200" b="1" dirty="0">
                <a:solidFill>
                  <a:schemeClr val="bg1"/>
                </a:solidFill>
              </a:rPr>
              <a:t>INDIVIDUALMENTE</a:t>
            </a:r>
          </a:p>
        </p:txBody>
      </p:sp>
      <p:cxnSp>
        <p:nvCxnSpPr>
          <p:cNvPr id="172" name="Conector angulado 171"/>
          <p:cNvCxnSpPr>
            <a:stCxn id="170" idx="3"/>
            <a:endCxn id="171" idx="1"/>
          </p:cNvCxnSpPr>
          <p:nvPr/>
        </p:nvCxnSpPr>
        <p:spPr>
          <a:xfrm>
            <a:off x="6163748" y="4341000"/>
            <a:ext cx="208452" cy="0"/>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93" name="CaixaDeTexto 192"/>
          <p:cNvSpPr txBox="1"/>
          <p:nvPr/>
        </p:nvSpPr>
        <p:spPr>
          <a:xfrm>
            <a:off x="7723978" y="996085"/>
            <a:ext cx="1241687" cy="461665"/>
          </a:xfrm>
          <a:prstGeom prst="rect">
            <a:avLst/>
          </a:prstGeom>
          <a:noFill/>
        </p:spPr>
        <p:txBody>
          <a:bodyPr wrap="square" rtlCol="0">
            <a:spAutoFit/>
          </a:bodyPr>
          <a:lstStyle>
            <a:defPPr>
              <a:defRPr lang="pt-BR"/>
            </a:defPPr>
            <a:lvl1pPr>
              <a:defRPr sz="2400" b="1">
                <a:solidFill>
                  <a:schemeClr val="accent3"/>
                </a:solidFill>
              </a:defRPr>
            </a:lvl1pPr>
          </a:lstStyle>
          <a:p>
            <a:r>
              <a:rPr lang="pt-BR" dirty="0"/>
              <a:t># Tarifas</a:t>
            </a:r>
          </a:p>
        </p:txBody>
      </p:sp>
      <p:sp>
        <p:nvSpPr>
          <p:cNvPr id="58" name="CaixaDeTexto 57"/>
          <p:cNvSpPr txBox="1"/>
          <p:nvPr/>
        </p:nvSpPr>
        <p:spPr>
          <a:xfrm>
            <a:off x="6372200" y="5388009"/>
            <a:ext cx="2502608" cy="246221"/>
          </a:xfrm>
          <a:prstGeom prst="rect">
            <a:avLst/>
          </a:prstGeom>
          <a:noFill/>
        </p:spPr>
        <p:txBody>
          <a:bodyPr wrap="none" rtlCol="0">
            <a:spAutoFit/>
          </a:bodyPr>
          <a:lstStyle/>
          <a:p>
            <a:r>
              <a:rPr lang="pt-BR" sz="1000" i="1" dirty="0" smtClean="0"/>
              <a:t>Ex. Recuperação de Ativos, Saldo Insuficiente</a:t>
            </a:r>
            <a:endParaRPr lang="pt-BR" sz="1000" i="1" dirty="0"/>
          </a:p>
        </p:txBody>
      </p:sp>
      <p:sp>
        <p:nvSpPr>
          <p:cNvPr id="60" name="CaixaDeTexto 59"/>
          <p:cNvSpPr txBox="1"/>
          <p:nvPr/>
        </p:nvSpPr>
        <p:spPr>
          <a:xfrm>
            <a:off x="6372200" y="4577934"/>
            <a:ext cx="2297424" cy="246221"/>
          </a:xfrm>
          <a:prstGeom prst="rect">
            <a:avLst/>
          </a:prstGeom>
          <a:noFill/>
        </p:spPr>
        <p:txBody>
          <a:bodyPr wrap="none" rtlCol="0">
            <a:spAutoFit/>
          </a:bodyPr>
          <a:lstStyle/>
          <a:p>
            <a:r>
              <a:rPr lang="pt-BR" sz="1000" i="1" dirty="0" smtClean="0"/>
              <a:t>Ex. Fidelidade, Recarga, Autenticação 3D</a:t>
            </a:r>
            <a:endParaRPr lang="pt-BR" sz="1000" i="1" dirty="0"/>
          </a:p>
        </p:txBody>
      </p:sp>
      <p:sp>
        <p:nvSpPr>
          <p:cNvPr id="61" name="CaixaDeTexto 60"/>
          <p:cNvSpPr txBox="1"/>
          <p:nvPr/>
        </p:nvSpPr>
        <p:spPr>
          <a:xfrm>
            <a:off x="6327195" y="6153109"/>
            <a:ext cx="2324675" cy="246221"/>
          </a:xfrm>
          <a:prstGeom prst="rect">
            <a:avLst/>
          </a:prstGeom>
          <a:noFill/>
        </p:spPr>
        <p:txBody>
          <a:bodyPr wrap="none" rtlCol="0">
            <a:spAutoFit/>
          </a:bodyPr>
          <a:lstStyle/>
          <a:p>
            <a:r>
              <a:rPr lang="pt-BR" sz="1000" i="1" dirty="0" smtClean="0"/>
              <a:t>Ex. Tarifa de Inatividade, Pré-Autorização</a:t>
            </a:r>
            <a:endParaRPr lang="pt-BR" sz="1000" i="1" dirty="0"/>
          </a:p>
        </p:txBody>
      </p:sp>
      <p:sp>
        <p:nvSpPr>
          <p:cNvPr id="62" name="CaixaDeTexto 61"/>
          <p:cNvSpPr txBox="1"/>
          <p:nvPr/>
        </p:nvSpPr>
        <p:spPr>
          <a:xfrm>
            <a:off x="6372200" y="3857854"/>
            <a:ext cx="1585690" cy="246221"/>
          </a:xfrm>
          <a:prstGeom prst="rect">
            <a:avLst/>
          </a:prstGeom>
          <a:noFill/>
        </p:spPr>
        <p:txBody>
          <a:bodyPr wrap="none" rtlCol="0">
            <a:spAutoFit/>
          </a:bodyPr>
          <a:lstStyle/>
          <a:p>
            <a:r>
              <a:rPr lang="pt-BR" sz="1000" i="1" dirty="0" smtClean="0"/>
              <a:t>Ex. E-Commerce, PSP, Links</a:t>
            </a:r>
            <a:endParaRPr lang="pt-BR" sz="1000" i="1" dirty="0"/>
          </a:p>
        </p:txBody>
      </p:sp>
      <p:cxnSp>
        <p:nvCxnSpPr>
          <p:cNvPr id="46" name="Conector angulado 45"/>
          <p:cNvCxnSpPr>
            <a:stCxn id="31" idx="3"/>
            <a:endCxn id="2063" idx="1"/>
          </p:cNvCxnSpPr>
          <p:nvPr/>
        </p:nvCxnSpPr>
        <p:spPr>
          <a:xfrm flipV="1">
            <a:off x="4432239" y="3653995"/>
            <a:ext cx="319781" cy="304467"/>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52" name="Retângulo 51"/>
          <p:cNvSpPr/>
          <p:nvPr/>
        </p:nvSpPr>
        <p:spPr>
          <a:xfrm>
            <a:off x="6376946" y="2602402"/>
            <a:ext cx="1890209" cy="540000"/>
          </a:xfrm>
          <a:prstGeom prst="rect">
            <a:avLst/>
          </a:prstGeom>
          <a:solidFill>
            <a:srgbClr val="FF0000"/>
          </a:solidFill>
          <a:ln>
            <a:noFill/>
          </a:ln>
        </p:spPr>
        <p:style>
          <a:lnRef idx="2">
            <a:schemeClr val="accent3"/>
          </a:lnRef>
          <a:fillRef idx="1">
            <a:schemeClr val="lt1"/>
          </a:fillRef>
          <a:effectRef idx="0">
            <a:schemeClr val="accent3"/>
          </a:effectRef>
          <a:fontRef idx="minor">
            <a:schemeClr val="dk1"/>
          </a:fontRef>
        </p:style>
        <p:txBody>
          <a:bodyPr spcFirstLastPara="0" vert="horz" wrap="square" lIns="19489" tIns="19489" rIns="19489" bIns="19489" numCol="1" spcCol="1270" anchor="ctr" anchorCtr="0">
            <a:noAutofit/>
          </a:bodyPr>
          <a:lstStyle/>
          <a:p>
            <a:pPr algn="ctr" defTabSz="622300">
              <a:lnSpc>
                <a:spcPct val="90000"/>
              </a:lnSpc>
              <a:spcBef>
                <a:spcPct val="0"/>
              </a:spcBef>
              <a:spcAft>
                <a:spcPct val="35000"/>
              </a:spcAft>
            </a:pPr>
            <a:r>
              <a:rPr lang="pt-BR" sz="1200" b="1" dirty="0">
                <a:solidFill>
                  <a:schemeClr val="bg1"/>
                </a:solidFill>
              </a:rPr>
              <a:t>NÃO </a:t>
            </a:r>
            <a:r>
              <a:rPr lang="pt-BR" sz="1200" b="1" dirty="0" smtClean="0">
                <a:solidFill>
                  <a:schemeClr val="bg1"/>
                </a:solidFill>
              </a:rPr>
              <a:t>DIVULGAR NA TABELA PADRÃO </a:t>
            </a:r>
            <a:r>
              <a:rPr lang="pt-BR" sz="800" b="1" dirty="0" smtClean="0">
                <a:solidFill>
                  <a:schemeClr val="bg1"/>
                </a:solidFill>
              </a:rPr>
              <a:t>(AGREGADO, DE DIFICIL ATUALIZAÇÃO E LIBERADO PELO BACEN)</a:t>
            </a:r>
            <a:endParaRPr lang="pt-BR" sz="800" b="1" dirty="0">
              <a:solidFill>
                <a:schemeClr val="bg1"/>
              </a:solidFill>
            </a:endParaRPr>
          </a:p>
        </p:txBody>
      </p:sp>
      <p:cxnSp>
        <p:nvCxnSpPr>
          <p:cNvPr id="53" name="Conector angulado 52"/>
          <p:cNvCxnSpPr>
            <a:stCxn id="52" idx="1"/>
            <a:endCxn id="2055" idx="3"/>
          </p:cNvCxnSpPr>
          <p:nvPr/>
        </p:nvCxnSpPr>
        <p:spPr>
          <a:xfrm rot="10800000">
            <a:off x="6163748" y="2393916"/>
            <a:ext cx="213198" cy="478487"/>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55" name="Retângulo 54"/>
          <p:cNvSpPr/>
          <p:nvPr/>
        </p:nvSpPr>
        <p:spPr>
          <a:xfrm>
            <a:off x="8328622" y="2610792"/>
            <a:ext cx="550151" cy="523220"/>
          </a:xfrm>
          <a:prstGeom prst="rect">
            <a:avLst/>
          </a:prstGeom>
          <a:noFill/>
        </p:spPr>
        <p:txBody>
          <a:bodyPr wrap="none" lIns="91440" tIns="45720" rIns="91440" bIns="45720">
            <a:spAutoFit/>
          </a:bodyPr>
          <a:lstStyle/>
          <a:p>
            <a:pPr algn="ctr"/>
            <a:r>
              <a:rPr lang="pt-BR"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01</a:t>
            </a:r>
          </a:p>
        </p:txBody>
      </p:sp>
      <p:sp>
        <p:nvSpPr>
          <p:cNvPr id="56" name="CaixaDeTexto 55"/>
          <p:cNvSpPr txBox="1"/>
          <p:nvPr/>
        </p:nvSpPr>
        <p:spPr>
          <a:xfrm>
            <a:off x="6356907" y="3134012"/>
            <a:ext cx="1005403" cy="246221"/>
          </a:xfrm>
          <a:prstGeom prst="rect">
            <a:avLst/>
          </a:prstGeom>
          <a:noFill/>
        </p:spPr>
        <p:txBody>
          <a:bodyPr wrap="none" rtlCol="0">
            <a:spAutoFit/>
          </a:bodyPr>
          <a:lstStyle/>
          <a:p>
            <a:r>
              <a:rPr lang="pt-BR" sz="1000" i="1" dirty="0" smtClean="0"/>
              <a:t>Ex. Antecipação</a:t>
            </a:r>
            <a:endParaRPr lang="pt-BR" sz="1000" i="1" dirty="0"/>
          </a:p>
        </p:txBody>
      </p:sp>
      <p:sp>
        <p:nvSpPr>
          <p:cNvPr id="63" name="Retângulo 62"/>
          <p:cNvSpPr/>
          <p:nvPr/>
        </p:nvSpPr>
        <p:spPr>
          <a:xfrm>
            <a:off x="4756766" y="5635532"/>
            <a:ext cx="1411728" cy="540000"/>
          </a:xfrm>
          <a:prstGeom prst="rect">
            <a:avLst/>
          </a:prstGeom>
          <a:ln>
            <a:solidFill>
              <a:schemeClr val="tx2"/>
            </a:solidFill>
          </a:ln>
        </p:spPr>
        <p:style>
          <a:lnRef idx="2">
            <a:schemeClr val="accent3"/>
          </a:lnRef>
          <a:fillRef idx="1">
            <a:schemeClr val="lt1"/>
          </a:fillRef>
          <a:effectRef idx="0">
            <a:schemeClr val="accent3"/>
          </a:effectRef>
          <a:fontRef idx="minor">
            <a:schemeClr val="dk1"/>
          </a:fontRef>
        </p:style>
        <p:txBody>
          <a:bodyPr spcFirstLastPara="0" vert="horz" wrap="square" lIns="33010" tIns="33010" rIns="33010" bIns="33010" numCol="1" spcCol="1270" anchor="ctr" anchorCtr="0">
            <a:noAutofit/>
          </a:bodyPr>
          <a:lstStyle/>
          <a:p>
            <a:pPr algn="ctr" defTabSz="488950">
              <a:lnSpc>
                <a:spcPct val="90000"/>
              </a:lnSpc>
              <a:spcBef>
                <a:spcPct val="0"/>
              </a:spcBef>
              <a:spcAft>
                <a:spcPct val="35000"/>
              </a:spcAft>
            </a:pPr>
            <a:r>
              <a:rPr lang="pt-BR" sz="1000" b="1" dirty="0" smtClean="0">
                <a:solidFill>
                  <a:schemeClr val="tx2"/>
                </a:solidFill>
              </a:rPr>
              <a:t>Não cobrados atualmente, mas poderão ser a qualquer tempo</a:t>
            </a:r>
            <a:endParaRPr lang="pt-BR" sz="1000" b="1" dirty="0">
              <a:solidFill>
                <a:schemeClr val="tx2"/>
              </a:solidFill>
            </a:endParaRPr>
          </a:p>
        </p:txBody>
      </p:sp>
      <p:cxnSp>
        <p:nvCxnSpPr>
          <p:cNvPr id="64" name="Conector angulado 63"/>
          <p:cNvCxnSpPr>
            <a:stCxn id="31" idx="3"/>
            <a:endCxn id="63" idx="1"/>
          </p:cNvCxnSpPr>
          <p:nvPr/>
        </p:nvCxnSpPr>
        <p:spPr>
          <a:xfrm>
            <a:off x="4432239" y="3958462"/>
            <a:ext cx="324527" cy="1947070"/>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5" name="Conector angulado 64"/>
          <p:cNvCxnSpPr>
            <a:stCxn id="63" idx="3"/>
            <a:endCxn id="27" idx="1"/>
          </p:cNvCxnSpPr>
          <p:nvPr/>
        </p:nvCxnSpPr>
        <p:spPr>
          <a:xfrm>
            <a:off x="6168494" y="5905532"/>
            <a:ext cx="203706" cy="0"/>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69" name="CaixaDeTexto 68"/>
          <p:cNvSpPr txBox="1"/>
          <p:nvPr/>
        </p:nvSpPr>
        <p:spPr>
          <a:xfrm>
            <a:off x="6385463" y="2213865"/>
            <a:ext cx="2426879" cy="400110"/>
          </a:xfrm>
          <a:prstGeom prst="rect">
            <a:avLst/>
          </a:prstGeom>
          <a:noFill/>
        </p:spPr>
        <p:txBody>
          <a:bodyPr wrap="square" rtlCol="0">
            <a:spAutoFit/>
          </a:bodyPr>
          <a:lstStyle/>
          <a:p>
            <a:r>
              <a:rPr lang="pt-BR" sz="1000" i="1" dirty="0" smtClean="0"/>
              <a:t>Ex. MDR, Cadastro, Extrato, Aluguel de Equipamento e Conectividade</a:t>
            </a:r>
            <a:endParaRPr lang="pt-BR" sz="1000" i="1" dirty="0"/>
          </a:p>
        </p:txBody>
      </p:sp>
      <p:cxnSp>
        <p:nvCxnSpPr>
          <p:cNvPr id="70" name="Conector angulado 69"/>
          <p:cNvCxnSpPr>
            <a:stCxn id="2057" idx="1"/>
            <a:endCxn id="2055" idx="3"/>
          </p:cNvCxnSpPr>
          <p:nvPr/>
        </p:nvCxnSpPr>
        <p:spPr>
          <a:xfrm rot="10800000" flipV="1">
            <a:off x="6163748" y="1943865"/>
            <a:ext cx="208452" cy="450050"/>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2" name="Título 1"/>
          <p:cNvSpPr txBox="1">
            <a:spLocks/>
          </p:cNvSpPr>
          <p:nvPr/>
        </p:nvSpPr>
        <p:spPr>
          <a:xfrm>
            <a:off x="172073" y="161891"/>
            <a:ext cx="7370257" cy="656819"/>
          </a:xfrm>
          <a:prstGeom prst="rect">
            <a:avLst/>
          </a:prstGeom>
        </p:spPr>
        <p:txBody>
          <a:bodyPr vert="horz" lIns="36000" tIns="36000" rIns="36000" bIns="36000" rtlCol="0" anchor="ctr">
            <a:noAutofit/>
          </a:bodyPr>
          <a:lstStyle>
            <a:lvl1pPr algn="l" defTabSz="914400" rtl="0" eaLnBrk="1" latinLnBrk="0" hangingPunct="1">
              <a:spcBef>
                <a:spcPct val="0"/>
              </a:spcBef>
              <a:buNone/>
              <a:defRPr sz="3600" kern="1200">
                <a:solidFill>
                  <a:schemeClr val="tx1"/>
                </a:solidFill>
                <a:latin typeface="+mj-lt"/>
                <a:ea typeface="+mj-ea"/>
                <a:cs typeface="+mj-cs"/>
              </a:defRPr>
            </a:lvl1pPr>
          </a:lstStyle>
          <a:p>
            <a:r>
              <a:rPr lang="pt-BR" sz="2400" b="1" dirty="0" smtClean="0"/>
              <a:t>Metodologia</a:t>
            </a:r>
            <a:r>
              <a:rPr lang="pt-BR" sz="2400" dirty="0" smtClean="0"/>
              <a:t> – Resultado do Agrupamento dos Serviços e Tarifas</a:t>
            </a:r>
            <a:endParaRPr lang="pt-BR" sz="2400" dirty="0"/>
          </a:p>
        </p:txBody>
      </p:sp>
    </p:spTree>
    <p:extLst>
      <p:ext uri="{BB962C8B-B14F-4D97-AF65-F5344CB8AC3E}">
        <p14:creationId xmlns:p14="http://schemas.microsoft.com/office/powerpoint/2010/main" val="1865107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414786" y="1799955"/>
            <a:ext cx="8207663" cy="61200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bg1"/>
                </a:solidFill>
              </a:rPr>
              <a:t>1. </a:t>
            </a:r>
            <a:r>
              <a:rPr lang="pt-BR" sz="1600" b="1" dirty="0" smtClean="0">
                <a:solidFill>
                  <a:schemeClr val="bg1"/>
                </a:solidFill>
              </a:rPr>
              <a:t>TAXA </a:t>
            </a:r>
            <a:r>
              <a:rPr lang="pt-BR" sz="1600" b="1" dirty="0">
                <a:solidFill>
                  <a:schemeClr val="bg1"/>
                </a:solidFill>
              </a:rPr>
              <a:t>DE ADMINISTRAÇÃO</a:t>
            </a:r>
          </a:p>
        </p:txBody>
      </p:sp>
      <p:sp>
        <p:nvSpPr>
          <p:cNvPr id="8" name="Retângulo de cantos arredondados 7"/>
          <p:cNvSpPr/>
          <p:nvPr/>
        </p:nvSpPr>
        <p:spPr>
          <a:xfrm>
            <a:off x="414786" y="2444106"/>
            <a:ext cx="8207663" cy="61200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chemeClr val="bg1"/>
                </a:solidFill>
              </a:rPr>
              <a:t>2. TARIFA </a:t>
            </a:r>
            <a:r>
              <a:rPr lang="pt-BR" sz="1600" b="1" dirty="0">
                <a:solidFill>
                  <a:schemeClr val="bg1"/>
                </a:solidFill>
              </a:rPr>
              <a:t>DE GESTÃO DE CADASTRO E HABILITAÇÃO DE </a:t>
            </a:r>
            <a:r>
              <a:rPr lang="pt-BR" sz="1600" b="1" dirty="0" smtClean="0">
                <a:solidFill>
                  <a:schemeClr val="bg1"/>
                </a:solidFill>
              </a:rPr>
              <a:t>BANDEIRAS</a:t>
            </a:r>
          </a:p>
          <a:p>
            <a:pPr algn="ctr"/>
            <a:r>
              <a:rPr lang="pt-BR" sz="1600" b="1" dirty="0" smtClean="0">
                <a:solidFill>
                  <a:schemeClr val="bg1"/>
                </a:solidFill>
              </a:rPr>
              <a:t> </a:t>
            </a:r>
            <a:r>
              <a:rPr lang="pt-BR" sz="1600" b="1" dirty="0">
                <a:solidFill>
                  <a:schemeClr val="bg1"/>
                </a:solidFill>
              </a:rPr>
              <a:t>(INSTITUIDOR DE ARRANJO DE PAGAMENTO - IAP)</a:t>
            </a:r>
          </a:p>
        </p:txBody>
      </p:sp>
      <p:sp>
        <p:nvSpPr>
          <p:cNvPr id="11" name="Retângulo de cantos arredondados 10"/>
          <p:cNvSpPr/>
          <p:nvPr/>
        </p:nvSpPr>
        <p:spPr>
          <a:xfrm>
            <a:off x="414786" y="3077899"/>
            <a:ext cx="8207663" cy="612000"/>
          </a:xfrm>
          <a:prstGeom prst="roundRect">
            <a:avLst>
              <a:gd name="adj" fmla="val 7564"/>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chemeClr val="bg1"/>
                </a:solidFill>
              </a:rPr>
              <a:t>3. TARIFA DE DISPONIBILIZAÇÃO DE EXTRATOS ADICIONAIS  OU ESPECIAIS</a:t>
            </a:r>
            <a:endParaRPr lang="pt-BR" sz="1600" b="1" dirty="0">
              <a:solidFill>
                <a:schemeClr val="bg1"/>
              </a:solidFill>
            </a:endParaRPr>
          </a:p>
        </p:txBody>
      </p:sp>
      <p:sp>
        <p:nvSpPr>
          <p:cNvPr id="14" name="CaixaDeTexto 13"/>
          <p:cNvSpPr txBox="1"/>
          <p:nvPr/>
        </p:nvSpPr>
        <p:spPr>
          <a:xfrm>
            <a:off x="389541" y="1043735"/>
            <a:ext cx="8232908" cy="461665"/>
          </a:xfrm>
          <a:prstGeom prst="rect">
            <a:avLst/>
          </a:prstGeom>
          <a:noFill/>
        </p:spPr>
        <p:txBody>
          <a:bodyPr wrap="square" rtlCol="0">
            <a:spAutoFit/>
          </a:bodyPr>
          <a:lstStyle/>
          <a:p>
            <a:pPr algn="ctr"/>
            <a:r>
              <a:rPr lang="pt-BR" sz="2400" b="1" dirty="0" smtClean="0">
                <a:solidFill>
                  <a:schemeClr val="accent3"/>
                </a:solidFill>
              </a:rPr>
              <a:t>Tarifas com Publicação na Tabela Padrão Obrigatória</a:t>
            </a:r>
            <a:endParaRPr lang="pt-BR" sz="2400" b="1" dirty="0">
              <a:solidFill>
                <a:schemeClr val="accent3"/>
              </a:solidFill>
            </a:endParaRPr>
          </a:p>
        </p:txBody>
      </p:sp>
      <p:sp>
        <p:nvSpPr>
          <p:cNvPr id="15" name="Retângulo de cantos arredondados 14"/>
          <p:cNvSpPr/>
          <p:nvPr/>
        </p:nvSpPr>
        <p:spPr>
          <a:xfrm>
            <a:off x="402163" y="4401040"/>
            <a:ext cx="8207663" cy="612000"/>
          </a:xfrm>
          <a:prstGeom prst="roundRect">
            <a:avLst>
              <a:gd name="adj" fmla="val 13385"/>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chemeClr val="bg1"/>
                </a:solidFill>
              </a:rPr>
              <a:t>5. TARIFA DE CONECTIVIDADE</a:t>
            </a:r>
            <a:endParaRPr lang="pt-BR" sz="1600" b="1" dirty="0">
              <a:solidFill>
                <a:schemeClr val="bg1"/>
              </a:solidFill>
            </a:endParaRPr>
          </a:p>
        </p:txBody>
      </p:sp>
      <p:sp>
        <p:nvSpPr>
          <p:cNvPr id="16" name="Retângulo de cantos arredondados 15"/>
          <p:cNvSpPr/>
          <p:nvPr/>
        </p:nvSpPr>
        <p:spPr>
          <a:xfrm>
            <a:off x="414786" y="3744035"/>
            <a:ext cx="8207663" cy="612000"/>
          </a:xfrm>
          <a:prstGeom prst="roundRect">
            <a:avLst>
              <a:gd name="adj" fmla="val 13385"/>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chemeClr val="bg1"/>
                </a:solidFill>
              </a:rPr>
              <a:t>4. ALUGUEL DE EQUIPAMENTO </a:t>
            </a:r>
            <a:endParaRPr lang="pt-BR" sz="1600" b="1" dirty="0">
              <a:solidFill>
                <a:schemeClr val="bg1"/>
              </a:solidFill>
            </a:endParaRPr>
          </a:p>
        </p:txBody>
      </p:sp>
      <p:sp>
        <p:nvSpPr>
          <p:cNvPr id="13" name="Título 1"/>
          <p:cNvSpPr>
            <a:spLocks noGrp="1"/>
          </p:cNvSpPr>
          <p:nvPr>
            <p:ph type="title"/>
          </p:nvPr>
        </p:nvSpPr>
        <p:spPr>
          <a:xfrm>
            <a:off x="386535" y="260648"/>
            <a:ext cx="7233465" cy="534779"/>
          </a:xfrm>
        </p:spPr>
        <p:txBody>
          <a:bodyPr>
            <a:noAutofit/>
          </a:bodyPr>
          <a:lstStyle/>
          <a:p>
            <a:r>
              <a:rPr lang="pt-BR" sz="2400" b="1" dirty="0" smtClean="0"/>
              <a:t>Resultado das </a:t>
            </a:r>
            <a:r>
              <a:rPr lang="pt-BR" sz="2400" b="1" dirty="0"/>
              <a:t>Discussões </a:t>
            </a:r>
            <a:r>
              <a:rPr lang="pt-BR" sz="2400" dirty="0" smtClean="0"/>
              <a:t>–</a:t>
            </a:r>
            <a:br>
              <a:rPr lang="pt-BR" sz="2400" dirty="0" smtClean="0"/>
            </a:br>
            <a:r>
              <a:rPr lang="pt-BR" sz="2400" dirty="0" smtClean="0"/>
              <a:t>Tarifas de Publicação Obrigatória</a:t>
            </a:r>
            <a:endParaRPr lang="pt-BR" sz="2400" dirty="0"/>
          </a:p>
        </p:txBody>
      </p:sp>
    </p:spTree>
    <p:extLst>
      <p:ext uri="{BB962C8B-B14F-4D97-AF65-F5344CB8AC3E}">
        <p14:creationId xmlns:p14="http://schemas.microsoft.com/office/powerpoint/2010/main" val="23970903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ângulo de cantos arredondados 7"/>
          <p:cNvSpPr/>
          <p:nvPr/>
        </p:nvSpPr>
        <p:spPr>
          <a:xfrm>
            <a:off x="414787" y="953725"/>
            <a:ext cx="1951968" cy="5130570"/>
          </a:xfrm>
          <a:prstGeom prst="roundRect">
            <a:avLst>
              <a:gd name="adj" fmla="val 9613"/>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pt-BR" sz="1600" b="1" dirty="0" smtClean="0">
                <a:solidFill>
                  <a:schemeClr val="bg1"/>
                </a:solidFill>
              </a:rPr>
              <a:t>1. TAXA </a:t>
            </a:r>
            <a:r>
              <a:rPr lang="pt-BR" sz="1600" b="1" dirty="0">
                <a:solidFill>
                  <a:schemeClr val="bg1"/>
                </a:solidFill>
              </a:rPr>
              <a:t>DE ADMINISTRAÇÃO</a:t>
            </a:r>
          </a:p>
        </p:txBody>
      </p:sp>
      <p:sp>
        <p:nvSpPr>
          <p:cNvPr id="4" name="Retângulo 3"/>
          <p:cNvSpPr/>
          <p:nvPr/>
        </p:nvSpPr>
        <p:spPr>
          <a:xfrm>
            <a:off x="2432092" y="953725"/>
            <a:ext cx="6640407" cy="5401479"/>
          </a:xfrm>
          <a:prstGeom prst="rect">
            <a:avLst/>
          </a:prstGeom>
        </p:spPr>
        <p:txBody>
          <a:bodyPr wrap="square">
            <a:spAutoFit/>
          </a:bodyPr>
          <a:lstStyle/>
          <a:p>
            <a:pPr lvl="0"/>
            <a:r>
              <a:rPr lang="pt-BR" sz="1400" b="1" dirty="0" smtClean="0">
                <a:solidFill>
                  <a:srgbClr val="00B050"/>
                </a:solidFill>
              </a:rPr>
              <a:t>Escopo</a:t>
            </a:r>
            <a:endParaRPr lang="pt-BR" sz="1400" b="1" dirty="0">
              <a:solidFill>
                <a:srgbClr val="00B050"/>
              </a:solidFill>
            </a:endParaRPr>
          </a:p>
          <a:p>
            <a:pPr marL="82550" indent="-82550">
              <a:buFont typeface="Arial" pitchFamily="34" charset="0"/>
              <a:buChar char="•"/>
            </a:pPr>
            <a:r>
              <a:rPr lang="pt-BR" sz="1100" dirty="0" smtClean="0"/>
              <a:t>Remuneração dos </a:t>
            </a:r>
            <a:r>
              <a:rPr lang="pt-BR" sz="1100" dirty="0"/>
              <a:t>serviços relacionados a transações de débito, crédito, parcelado, crediário e pré-pagos onde a Credenciadora (Instituição de Pagamento - IP) tenha licença para credenciamento, que incluem:</a:t>
            </a:r>
          </a:p>
          <a:p>
            <a:pPr marL="355600" indent="-179388">
              <a:buFont typeface="Arial" pitchFamily="34" charset="0"/>
              <a:buChar char="•"/>
            </a:pPr>
            <a:r>
              <a:rPr lang="pt-BR" sz="800" dirty="0" smtClean="0"/>
              <a:t>Remuneração </a:t>
            </a:r>
            <a:r>
              <a:rPr lang="pt-BR" sz="800" dirty="0"/>
              <a:t>do Emissor (Instituição de Pagamento - IP) pré e ou pós-pago - "Intercâmbio";</a:t>
            </a:r>
          </a:p>
          <a:p>
            <a:pPr marL="355600" indent="-179388">
              <a:buFont typeface="Arial" pitchFamily="34" charset="0"/>
              <a:buChar char="•"/>
            </a:pPr>
            <a:r>
              <a:rPr lang="pt-BR" sz="800" dirty="0" smtClean="0"/>
              <a:t>Remuneração </a:t>
            </a:r>
            <a:r>
              <a:rPr lang="pt-BR" sz="800" dirty="0"/>
              <a:t>da Bandeira </a:t>
            </a:r>
            <a:r>
              <a:rPr lang="pt-BR" sz="800" dirty="0" smtClean="0"/>
              <a:t>(IAP</a:t>
            </a:r>
            <a:r>
              <a:rPr lang="pt-BR" sz="800" dirty="0"/>
              <a:t>) - "Fees de Bandeira (Instituidor de Arranjo de Pagamento - IAP)";</a:t>
            </a:r>
          </a:p>
          <a:p>
            <a:pPr marL="355600" indent="-179388">
              <a:buFont typeface="Arial" pitchFamily="34" charset="0"/>
              <a:buChar char="•"/>
            </a:pPr>
            <a:r>
              <a:rPr lang="pt-BR" sz="800" dirty="0" smtClean="0"/>
              <a:t>Roteamento </a:t>
            </a:r>
            <a:r>
              <a:rPr lang="pt-BR" sz="800" dirty="0"/>
              <a:t>para autorização junto a Bandeira (Instituidor de Arranjo de Pagamento - IAP);</a:t>
            </a:r>
          </a:p>
          <a:p>
            <a:pPr marL="355600" indent="-179388">
              <a:buFont typeface="Arial" pitchFamily="34" charset="0"/>
              <a:buChar char="•"/>
            </a:pPr>
            <a:r>
              <a:rPr lang="pt-BR" sz="800" dirty="0" smtClean="0"/>
              <a:t>Devolução </a:t>
            </a:r>
            <a:r>
              <a:rPr lang="pt-BR" sz="800" dirty="0"/>
              <a:t>de resposta da autorização;</a:t>
            </a:r>
          </a:p>
          <a:p>
            <a:pPr marL="355600" indent="-179388">
              <a:buFont typeface="Arial" pitchFamily="34" charset="0"/>
              <a:buChar char="•"/>
            </a:pPr>
            <a:r>
              <a:rPr lang="pt-BR" sz="800" dirty="0" smtClean="0"/>
              <a:t>Processamento </a:t>
            </a:r>
            <a:r>
              <a:rPr lang="pt-BR" sz="800" dirty="0"/>
              <a:t>das transações;</a:t>
            </a:r>
          </a:p>
          <a:p>
            <a:pPr marL="355600" indent="-179388">
              <a:buFont typeface="Arial" pitchFamily="34" charset="0"/>
              <a:buChar char="•"/>
            </a:pPr>
            <a:r>
              <a:rPr lang="pt-BR" sz="800" dirty="0" smtClean="0"/>
              <a:t>Liquidação </a:t>
            </a:r>
            <a:r>
              <a:rPr lang="pt-BR" sz="800" dirty="0"/>
              <a:t>das transações junto a Bandeira (Instituidor de Arranjo de Pagamento - IAP);</a:t>
            </a:r>
          </a:p>
          <a:p>
            <a:pPr marL="355600" indent="-179388">
              <a:buFont typeface="Arial" pitchFamily="34" charset="0"/>
              <a:buChar char="•"/>
            </a:pPr>
            <a:r>
              <a:rPr lang="pt-BR" sz="800" dirty="0" smtClean="0"/>
              <a:t>Pagamento </a:t>
            </a:r>
            <a:r>
              <a:rPr lang="pt-BR" sz="800" dirty="0"/>
              <a:t>/ transferência bancária ao Estabelecimento Comercial;</a:t>
            </a:r>
          </a:p>
          <a:p>
            <a:pPr marL="355600" indent="-179388">
              <a:buFont typeface="Arial" pitchFamily="34" charset="0"/>
              <a:buChar char="•"/>
            </a:pPr>
            <a:r>
              <a:rPr lang="pt-BR" sz="800" dirty="0" smtClean="0"/>
              <a:t>Disponibilização </a:t>
            </a:r>
            <a:r>
              <a:rPr lang="pt-BR" sz="800" dirty="0"/>
              <a:t>de reporte das transações e dos pagamentos via site;</a:t>
            </a:r>
          </a:p>
          <a:p>
            <a:pPr marL="355600" indent="-179388">
              <a:buFont typeface="Arial" pitchFamily="34" charset="0"/>
              <a:buChar char="•"/>
            </a:pPr>
            <a:r>
              <a:rPr lang="pt-BR" sz="800" dirty="0" smtClean="0"/>
              <a:t>Tratamento </a:t>
            </a:r>
            <a:r>
              <a:rPr lang="pt-BR" sz="800" dirty="0"/>
              <a:t>de autorizações negadas, chargebacks e cancelamentos dentro dos padrões normais do segmento; </a:t>
            </a:r>
          </a:p>
          <a:p>
            <a:pPr marL="355600" indent="-179388">
              <a:buFont typeface="Arial" pitchFamily="34" charset="0"/>
              <a:buChar char="•"/>
            </a:pPr>
            <a:r>
              <a:rPr lang="pt-BR" sz="800" dirty="0" smtClean="0"/>
              <a:t>Atendimento </a:t>
            </a:r>
            <a:r>
              <a:rPr lang="pt-BR" sz="800" dirty="0"/>
              <a:t>via central telefônica para recebimento de demandas e soluções de dúvidas e questionamentos;</a:t>
            </a:r>
          </a:p>
          <a:p>
            <a:pPr marL="355600" indent="-179388">
              <a:buFont typeface="Arial" pitchFamily="34" charset="0"/>
              <a:buChar char="•"/>
            </a:pPr>
            <a:r>
              <a:rPr lang="pt-BR" sz="800" dirty="0" smtClean="0"/>
              <a:t>Monitoria </a:t>
            </a:r>
            <a:r>
              <a:rPr lang="pt-BR" sz="800" dirty="0"/>
              <a:t>e atuação na rede de captura e plataformas de processamento para garantia dos níveis mínimos de disponibilidade;</a:t>
            </a:r>
          </a:p>
          <a:p>
            <a:pPr marL="355600" indent="-179388">
              <a:buFont typeface="Arial" pitchFamily="34" charset="0"/>
              <a:buChar char="•"/>
            </a:pPr>
            <a:r>
              <a:rPr lang="pt-BR" sz="800" dirty="0" smtClean="0"/>
              <a:t>Desenvolvimento</a:t>
            </a:r>
            <a:r>
              <a:rPr lang="pt-BR" sz="800" dirty="0"/>
              <a:t>, testes, certificação de atualizações mandatórias da Bandeira (</a:t>
            </a:r>
            <a:r>
              <a:rPr lang="pt-BR" sz="800" dirty="0" smtClean="0"/>
              <a:t>IAP).</a:t>
            </a:r>
            <a:endParaRPr lang="pt-BR" sz="700" dirty="0"/>
          </a:p>
          <a:p>
            <a:r>
              <a:rPr lang="pt-BR" sz="1400" b="1" dirty="0">
                <a:solidFill>
                  <a:schemeClr val="accent3"/>
                </a:solidFill>
              </a:rPr>
              <a:t>Modelos Mais Comuns de Cobrança</a:t>
            </a:r>
            <a:endParaRPr lang="pt-BR" sz="1400" b="1" dirty="0" smtClean="0">
              <a:solidFill>
                <a:schemeClr val="accent3"/>
              </a:solidFill>
            </a:endParaRPr>
          </a:p>
          <a:p>
            <a:pPr marL="82550" indent="-82550">
              <a:buFont typeface="Arial" pitchFamily="34" charset="0"/>
              <a:buChar char="•"/>
            </a:pPr>
            <a:r>
              <a:rPr lang="pt-BR" sz="1100" dirty="0"/>
              <a:t>Valor %, cobrado sobre os volumes em R$ transacionados pelo Estabelecimento Comercial, debitado diretamente da agenda de pagamentos ou através de boleto, fatura ou débito em conta. </a:t>
            </a:r>
          </a:p>
          <a:p>
            <a:pPr marL="82550" indent="-82550">
              <a:buFont typeface="Arial" pitchFamily="34" charset="0"/>
              <a:buChar char="•"/>
            </a:pPr>
            <a:r>
              <a:rPr lang="pt-BR" sz="1100" dirty="0"/>
              <a:t>Para Estabelecimentos Comerciais com dinâmica de negócio diferenciada, há ainda outros modelos:</a:t>
            </a:r>
          </a:p>
          <a:p>
            <a:pPr marL="277813" lvl="1" indent="-100013">
              <a:buFont typeface="Arial" pitchFamily="34" charset="0"/>
              <a:buChar char="•"/>
              <a:tabLst>
                <a:tab pos="273050" algn="l"/>
              </a:tabLst>
            </a:pPr>
            <a:r>
              <a:rPr lang="pt-BR" sz="800" dirty="0"/>
              <a:t>Valor da tarifa pode ser em R$ por transação;</a:t>
            </a:r>
          </a:p>
          <a:p>
            <a:pPr marL="277813" lvl="1" indent="-100013">
              <a:buFont typeface="Arial" pitchFamily="34" charset="0"/>
              <a:buChar char="•"/>
              <a:tabLst>
                <a:tab pos="273050" algn="l"/>
              </a:tabLst>
            </a:pPr>
            <a:r>
              <a:rPr lang="pt-BR" sz="800" dirty="0"/>
              <a:t>Valor da tarifa em modelo híbrido (percentual mais R$ por transação);</a:t>
            </a:r>
          </a:p>
          <a:p>
            <a:pPr marL="277813" lvl="1" indent="-100013">
              <a:buFont typeface="Arial" pitchFamily="34" charset="0"/>
              <a:buChar char="•"/>
              <a:tabLst>
                <a:tab pos="273050" algn="l"/>
              </a:tabLst>
            </a:pPr>
            <a:r>
              <a:rPr lang="pt-BR" sz="800" dirty="0"/>
              <a:t>Valor % sobre o volume em R$ transacionado pelo Estabelecimento Comercial, porém com um piso mínimo mensal (que cobre os custos fixos para servir ao Estabelecimento Credenciado);</a:t>
            </a:r>
          </a:p>
          <a:p>
            <a:pPr marL="277813" lvl="1" indent="-100013">
              <a:buFont typeface="Arial" pitchFamily="34" charset="0"/>
              <a:buChar char="•"/>
              <a:tabLst>
                <a:tab pos="273050" algn="l"/>
              </a:tabLst>
            </a:pPr>
            <a:r>
              <a:rPr lang="pt-BR" sz="800" dirty="0"/>
              <a:t>Valor % sobre o volume em R$ transacionado pelo Estabelecimento Comercial com desconto, condicionado ao atingimento de metas, com possível ressarcimento posterior do valor descontado proporcional caso as metas pactuadas não sejam atingidas;</a:t>
            </a:r>
          </a:p>
          <a:p>
            <a:pPr marL="277813" lvl="1" indent="-100013">
              <a:buFont typeface="Arial" pitchFamily="34" charset="0"/>
              <a:buChar char="•"/>
              <a:tabLst>
                <a:tab pos="273050" algn="l"/>
              </a:tabLst>
            </a:pPr>
            <a:r>
              <a:rPr lang="pt-BR" sz="800" dirty="0"/>
              <a:t>Pagamento dos valores transacionados é feito pela credenciadora ao Estabelecimento comercial sem o desconto dessa tarifa em seu valor integral, com débito da tarifa posteriormente contra emissão de fatura em período pré-acordado</a:t>
            </a:r>
            <a:r>
              <a:rPr lang="pt-BR" sz="800" dirty="0" smtClean="0"/>
              <a:t>.</a:t>
            </a:r>
            <a:endParaRPr lang="pt-BR" sz="800" dirty="0"/>
          </a:p>
          <a:p>
            <a:pPr marL="3175" lvl="1">
              <a:tabLst>
                <a:tab pos="273050" algn="l"/>
              </a:tabLst>
            </a:pPr>
            <a:r>
              <a:rPr lang="pt-BR" sz="1400" b="1" dirty="0" smtClean="0">
                <a:solidFill>
                  <a:srgbClr val="00B050"/>
                </a:solidFill>
              </a:rPr>
              <a:t>Recomendações Adicionais</a:t>
            </a:r>
          </a:p>
          <a:p>
            <a:pPr marL="285750" indent="-285750">
              <a:buFont typeface="Arial" pitchFamily="34" charset="0"/>
              <a:buChar char="•"/>
            </a:pPr>
            <a:r>
              <a:rPr lang="pt-BR" sz="1100" dirty="0" smtClean="0"/>
              <a:t>Usar teto aplicado atualmente para novos credenciamentos (a ser chamado na divulgação de valor padrão).</a:t>
            </a:r>
          </a:p>
          <a:p>
            <a:pPr marL="285750" indent="-285750">
              <a:buFont typeface="Arial" pitchFamily="34" charset="0"/>
              <a:buChar char="•"/>
            </a:pPr>
            <a:r>
              <a:rPr lang="pt-BR" sz="1100" dirty="0" smtClean="0"/>
              <a:t>Divulgação </a:t>
            </a:r>
            <a:r>
              <a:rPr lang="pt-BR" sz="1100" dirty="0"/>
              <a:t>dos principais  segmentos que representam os setores mais representativos.</a:t>
            </a:r>
          </a:p>
          <a:p>
            <a:pPr marL="285750" indent="-285750">
              <a:buFont typeface="Arial" pitchFamily="34" charset="0"/>
              <a:buChar char="•"/>
            </a:pPr>
            <a:r>
              <a:rPr lang="pt-BR" sz="1100" dirty="0"/>
              <a:t>Pré-Pago, Crediário ou qualquer nova modalidade de arranjo deverão ser inclusos na tabela caso tenham sua oferta segregada.</a:t>
            </a:r>
          </a:p>
          <a:p>
            <a:pPr marL="285750" indent="-285750">
              <a:buFont typeface="Arial" pitchFamily="34" charset="0"/>
              <a:buChar char="•"/>
            </a:pPr>
            <a:r>
              <a:rPr lang="pt-BR" sz="1100" dirty="0" smtClean="0"/>
              <a:t>Serão indicados os </a:t>
            </a:r>
            <a:r>
              <a:rPr lang="pt-BR" sz="1100" dirty="0"/>
              <a:t>MCCs </a:t>
            </a:r>
            <a:r>
              <a:rPr lang="pt-BR" sz="1100" dirty="0" smtClean="0"/>
              <a:t>que deverão ser </a:t>
            </a:r>
            <a:r>
              <a:rPr lang="pt-BR" sz="1100" dirty="0"/>
              <a:t>usados como referencial para as credenciadoras, de forma a homogeneizar e assegurar que os valores publicados representam o mesmo publico, mas sem necessidade </a:t>
            </a:r>
            <a:r>
              <a:rPr lang="pt-BR" sz="1100" dirty="0" smtClean="0"/>
              <a:t>publicação do código do MCC.</a:t>
            </a:r>
            <a:endParaRPr lang="pt-BR" sz="1100" dirty="0"/>
          </a:p>
        </p:txBody>
      </p:sp>
      <p:sp>
        <p:nvSpPr>
          <p:cNvPr id="7" name="Título 1"/>
          <p:cNvSpPr>
            <a:spLocks noGrp="1"/>
          </p:cNvSpPr>
          <p:nvPr>
            <p:ph type="title"/>
          </p:nvPr>
        </p:nvSpPr>
        <p:spPr>
          <a:xfrm>
            <a:off x="386535" y="260648"/>
            <a:ext cx="7233465" cy="534779"/>
          </a:xfrm>
        </p:spPr>
        <p:txBody>
          <a:bodyPr>
            <a:noAutofit/>
          </a:bodyPr>
          <a:lstStyle/>
          <a:p>
            <a:r>
              <a:rPr lang="pt-BR" sz="2400" b="1" dirty="0" smtClean="0"/>
              <a:t>Resultado das </a:t>
            </a:r>
            <a:r>
              <a:rPr lang="pt-BR" sz="2400" b="1" dirty="0"/>
              <a:t>Discussões </a:t>
            </a:r>
            <a:r>
              <a:rPr lang="pt-BR" sz="2400" dirty="0" smtClean="0"/>
              <a:t>–</a:t>
            </a:r>
            <a:br>
              <a:rPr lang="pt-BR" sz="2400" dirty="0" smtClean="0"/>
            </a:br>
            <a:r>
              <a:rPr lang="pt-BR" sz="2400" dirty="0" smtClean="0"/>
              <a:t>Tarifas de Publicação Obrigatória</a:t>
            </a:r>
            <a:endParaRPr lang="pt-BR" sz="2400" dirty="0"/>
          </a:p>
        </p:txBody>
      </p:sp>
    </p:spTree>
    <p:extLst>
      <p:ext uri="{BB962C8B-B14F-4D97-AF65-F5344CB8AC3E}">
        <p14:creationId xmlns:p14="http://schemas.microsoft.com/office/powerpoint/2010/main" val="3036614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ângulo de cantos arredondados 7"/>
          <p:cNvSpPr/>
          <p:nvPr/>
        </p:nvSpPr>
        <p:spPr>
          <a:xfrm>
            <a:off x="414787" y="1133745"/>
            <a:ext cx="1951968" cy="5130570"/>
          </a:xfrm>
          <a:prstGeom prst="roundRect">
            <a:avLst>
              <a:gd name="adj" fmla="val 9613"/>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pt-BR" sz="1600" b="1" dirty="0" smtClean="0">
                <a:solidFill>
                  <a:schemeClr val="bg1"/>
                </a:solidFill>
              </a:rPr>
              <a:t>1. TAXA </a:t>
            </a:r>
            <a:r>
              <a:rPr lang="pt-BR" sz="1600" b="1" dirty="0">
                <a:solidFill>
                  <a:schemeClr val="bg1"/>
                </a:solidFill>
              </a:rPr>
              <a:t>DE ADMINISTRAÇÃO</a:t>
            </a:r>
          </a:p>
        </p:txBody>
      </p:sp>
      <p:sp>
        <p:nvSpPr>
          <p:cNvPr id="4" name="Retângulo 3"/>
          <p:cNvSpPr/>
          <p:nvPr/>
        </p:nvSpPr>
        <p:spPr>
          <a:xfrm>
            <a:off x="2497935" y="1295862"/>
            <a:ext cx="6525726" cy="338554"/>
          </a:xfrm>
          <a:prstGeom prst="rect">
            <a:avLst/>
          </a:prstGeom>
        </p:spPr>
        <p:txBody>
          <a:bodyPr wrap="square">
            <a:spAutoFit/>
          </a:bodyPr>
          <a:lstStyle/>
          <a:p>
            <a:pPr marL="3175" lvl="1">
              <a:tabLst>
                <a:tab pos="273050" algn="l"/>
              </a:tabLst>
            </a:pPr>
            <a:r>
              <a:rPr lang="pt-BR" sz="1600" b="1" dirty="0">
                <a:solidFill>
                  <a:srgbClr val="00B050"/>
                </a:solidFill>
              </a:rPr>
              <a:t>Recomendação para Publicação</a:t>
            </a:r>
          </a:p>
        </p:txBody>
      </p:sp>
      <p:sp>
        <p:nvSpPr>
          <p:cNvPr id="7" name="Título 1"/>
          <p:cNvSpPr>
            <a:spLocks noGrp="1"/>
          </p:cNvSpPr>
          <p:nvPr>
            <p:ph type="title"/>
          </p:nvPr>
        </p:nvSpPr>
        <p:spPr>
          <a:xfrm>
            <a:off x="386535" y="260648"/>
            <a:ext cx="7233465" cy="534779"/>
          </a:xfrm>
        </p:spPr>
        <p:txBody>
          <a:bodyPr>
            <a:noAutofit/>
          </a:bodyPr>
          <a:lstStyle/>
          <a:p>
            <a:r>
              <a:rPr lang="pt-BR" sz="2400" b="1" dirty="0" smtClean="0"/>
              <a:t>Resultado das </a:t>
            </a:r>
            <a:r>
              <a:rPr lang="pt-BR" sz="2400" b="1" dirty="0"/>
              <a:t>Discussões </a:t>
            </a:r>
            <a:r>
              <a:rPr lang="pt-BR" sz="2400" dirty="0" smtClean="0"/>
              <a:t>–</a:t>
            </a:r>
            <a:br>
              <a:rPr lang="pt-BR" sz="2400" dirty="0" smtClean="0"/>
            </a:br>
            <a:r>
              <a:rPr lang="pt-BR" sz="2400" dirty="0" smtClean="0"/>
              <a:t>Tarifas de Publicação Obrigatória</a:t>
            </a:r>
            <a:endParaRPr lang="pt-BR" sz="2400" dirty="0"/>
          </a:p>
        </p:txBody>
      </p:sp>
      <p:graphicFrame>
        <p:nvGraphicFramePr>
          <p:cNvPr id="2" name="Tabela 1"/>
          <p:cNvGraphicFramePr>
            <a:graphicFrameLocks noGrp="1"/>
          </p:cNvGraphicFramePr>
          <p:nvPr>
            <p:extLst>
              <p:ext uri="{D42A27DB-BD31-4B8C-83A1-F6EECF244321}">
                <p14:modId xmlns:p14="http://schemas.microsoft.com/office/powerpoint/2010/main" val="2194135000"/>
              </p:ext>
            </p:extLst>
          </p:nvPr>
        </p:nvGraphicFramePr>
        <p:xfrm>
          <a:off x="2557153" y="3158970"/>
          <a:ext cx="6407290" cy="2377440"/>
        </p:xfrm>
        <a:graphic>
          <a:graphicData uri="http://schemas.openxmlformats.org/drawingml/2006/table">
            <a:tbl>
              <a:tblPr firstRow="1" bandRow="1">
                <a:tableStyleId>{7DF18680-E054-41AD-8BC1-D1AEF772440D}</a:tableStyleId>
              </a:tblPr>
              <a:tblGrid>
                <a:gridCol w="1980220"/>
                <a:gridCol w="720080"/>
                <a:gridCol w="900100"/>
                <a:gridCol w="945105"/>
                <a:gridCol w="934727"/>
                <a:gridCol w="927058"/>
              </a:tblGrid>
              <a:tr h="315225">
                <a:tc>
                  <a:txBody>
                    <a:bodyPr/>
                    <a:lstStyle/>
                    <a:p>
                      <a:pPr algn="ctr"/>
                      <a:r>
                        <a:rPr lang="pt-BR" sz="1400" dirty="0" smtClean="0"/>
                        <a:t>Valor Máximo Por Segmento</a:t>
                      </a:r>
                      <a:endParaRPr lang="pt-BR" sz="1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400" dirty="0" smtClean="0"/>
                        <a:t>Débito</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400" dirty="0" smtClean="0"/>
                        <a:t>Crédito </a:t>
                      </a:r>
                    </a:p>
                    <a:p>
                      <a:pPr marL="0" marR="0" indent="0" algn="ctr" defTabSz="914400" rtl="0" eaLnBrk="1" fontAlgn="auto" latinLnBrk="0" hangingPunct="1">
                        <a:lnSpc>
                          <a:spcPct val="100000"/>
                        </a:lnSpc>
                        <a:spcBef>
                          <a:spcPts val="0"/>
                        </a:spcBef>
                        <a:spcAft>
                          <a:spcPts val="0"/>
                        </a:spcAft>
                        <a:buClrTx/>
                        <a:buSzTx/>
                        <a:buFontTx/>
                        <a:buNone/>
                        <a:tabLst/>
                        <a:defRPr/>
                      </a:pPr>
                      <a:r>
                        <a:rPr lang="pt-BR" sz="1400" dirty="0" smtClean="0"/>
                        <a:t>À Vista</a:t>
                      </a:r>
                    </a:p>
                  </a:txBody>
                  <a:tcPr anchor="ctr"/>
                </a:tc>
                <a:tc>
                  <a:txBody>
                    <a:bodyPr/>
                    <a:lstStyle/>
                    <a:p>
                      <a:pPr algn="ctr"/>
                      <a:r>
                        <a:rPr lang="pt-BR" sz="1400" dirty="0" smtClean="0"/>
                        <a:t>Parcelado </a:t>
                      </a:r>
                    </a:p>
                    <a:p>
                      <a:pPr algn="ctr"/>
                      <a:r>
                        <a:rPr lang="pt-BR" sz="1400" dirty="0" smtClean="0"/>
                        <a:t>2 a 6</a:t>
                      </a:r>
                    </a:p>
                  </a:txBody>
                  <a:tcPr anchor="ctr"/>
                </a:tc>
                <a:tc>
                  <a:txBody>
                    <a:bodyPr/>
                    <a:lstStyle/>
                    <a:p>
                      <a:pPr algn="ctr"/>
                      <a:r>
                        <a:rPr lang="pt-BR" sz="1400" dirty="0" smtClean="0"/>
                        <a:t>Parcelado </a:t>
                      </a:r>
                    </a:p>
                    <a:p>
                      <a:pPr algn="ctr"/>
                      <a:r>
                        <a:rPr lang="pt-BR" sz="1400" dirty="0" smtClean="0"/>
                        <a:t>7 ou Mais</a:t>
                      </a:r>
                      <a:endParaRPr lang="pt-BR" sz="1400" dirty="0"/>
                    </a:p>
                  </a:txBody>
                  <a:tcPr anchor="ctr"/>
                </a:tc>
                <a:tc>
                  <a:txBody>
                    <a:bodyPr/>
                    <a:lstStyle/>
                    <a:p>
                      <a:pPr algn="ctr"/>
                      <a:r>
                        <a:rPr lang="pt-BR" sz="1100" i="1" smtClean="0"/>
                        <a:t>Cód. MCC Referência  </a:t>
                      </a:r>
                      <a:r>
                        <a:rPr lang="pt-BR" sz="800" i="1" smtClean="0"/>
                        <a:t>(sem publicação)</a:t>
                      </a:r>
                      <a:endParaRPr lang="pt-BR" sz="1100" i="1" dirty="0"/>
                    </a:p>
                  </a:txBody>
                  <a:tcPr anchor="ctr">
                    <a:solidFill>
                      <a:schemeClr val="tx2"/>
                    </a:solidFill>
                  </a:tcPr>
                </a:tc>
              </a:tr>
              <a:tr h="289182">
                <a:tc>
                  <a:txBody>
                    <a:bodyPr/>
                    <a:lstStyle/>
                    <a:p>
                      <a:r>
                        <a:rPr lang="pt-BR" sz="1400" dirty="0" smtClean="0"/>
                        <a:t>Supermercado</a:t>
                      </a:r>
                      <a:endParaRPr lang="pt-BR" sz="1400" dirty="0"/>
                    </a:p>
                  </a:txBody>
                  <a:tcPr/>
                </a:tc>
                <a:tc>
                  <a:txBody>
                    <a:bodyPr/>
                    <a:lstStyle/>
                    <a:p>
                      <a:endParaRPr lang="pt-BR" sz="140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c>
                  <a:txBody>
                    <a:bodyPr/>
                    <a:lstStyle/>
                    <a:p>
                      <a:pPr algn="ctr"/>
                      <a:r>
                        <a:rPr lang="pt-BR" sz="1200" i="1" dirty="0" smtClean="0"/>
                        <a:t>5411</a:t>
                      </a:r>
                      <a:endParaRPr lang="pt-BR" sz="1200" i="1" dirty="0"/>
                    </a:p>
                  </a:txBody>
                  <a:tcPr>
                    <a:solidFill>
                      <a:schemeClr val="tx2">
                        <a:lumMod val="20000"/>
                        <a:lumOff val="80000"/>
                      </a:schemeClr>
                    </a:solidFill>
                  </a:tcPr>
                </a:tc>
              </a:tr>
              <a:tr h="289182">
                <a:tc>
                  <a:txBody>
                    <a:bodyPr/>
                    <a:lstStyle/>
                    <a:p>
                      <a:r>
                        <a:rPr lang="pt-BR" sz="1400" dirty="0" smtClean="0"/>
                        <a:t>Posto</a:t>
                      </a:r>
                      <a:r>
                        <a:rPr lang="pt-BR" sz="1400" baseline="0" dirty="0" smtClean="0"/>
                        <a:t> de Gasolina</a:t>
                      </a:r>
                      <a:endParaRPr lang="pt-BR" sz="1400" dirty="0"/>
                    </a:p>
                  </a:txBody>
                  <a:tcPr/>
                </a:tc>
                <a:tc>
                  <a:txBody>
                    <a:bodyPr/>
                    <a:lstStyle/>
                    <a:p>
                      <a:endParaRPr lang="pt-BR" sz="140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c>
                  <a:txBody>
                    <a:bodyPr/>
                    <a:lstStyle/>
                    <a:p>
                      <a:pPr algn="ctr"/>
                      <a:r>
                        <a:rPr lang="pt-BR" sz="1200" i="1" dirty="0" smtClean="0"/>
                        <a:t>5541</a:t>
                      </a:r>
                      <a:endParaRPr lang="pt-BR" sz="1200" i="1" dirty="0"/>
                    </a:p>
                  </a:txBody>
                  <a:tcPr>
                    <a:solidFill>
                      <a:schemeClr val="tx2">
                        <a:lumMod val="20000"/>
                        <a:lumOff val="80000"/>
                      </a:schemeClr>
                    </a:solidFill>
                  </a:tcPr>
                </a:tc>
              </a:tr>
              <a:tr h="289182">
                <a:tc>
                  <a:txBody>
                    <a:bodyPr/>
                    <a:lstStyle/>
                    <a:p>
                      <a:r>
                        <a:rPr lang="pt-BR" sz="1400" dirty="0" smtClean="0"/>
                        <a:t>Farmácia</a:t>
                      </a:r>
                      <a:endParaRPr lang="pt-BR" sz="1400" dirty="0"/>
                    </a:p>
                  </a:txBody>
                  <a:tcPr/>
                </a:tc>
                <a:tc>
                  <a:txBody>
                    <a:bodyPr/>
                    <a:lstStyle/>
                    <a:p>
                      <a:endParaRPr lang="pt-BR" sz="140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c>
                  <a:txBody>
                    <a:bodyPr/>
                    <a:lstStyle/>
                    <a:p>
                      <a:pPr algn="ctr"/>
                      <a:r>
                        <a:rPr lang="pt-BR" sz="1200" i="1" dirty="0" smtClean="0"/>
                        <a:t>5912</a:t>
                      </a:r>
                      <a:endParaRPr lang="pt-BR" sz="1200" i="1" dirty="0"/>
                    </a:p>
                  </a:txBody>
                  <a:tcPr>
                    <a:solidFill>
                      <a:schemeClr val="tx2">
                        <a:lumMod val="20000"/>
                        <a:lumOff val="80000"/>
                      </a:schemeClr>
                    </a:solidFill>
                  </a:tcPr>
                </a:tc>
              </a:tr>
              <a:tr h="236912">
                <a:tc>
                  <a:txBody>
                    <a:bodyPr/>
                    <a:lstStyle/>
                    <a:p>
                      <a:r>
                        <a:rPr lang="pt-BR" sz="1400" dirty="0" smtClean="0"/>
                        <a:t>Vestuário</a:t>
                      </a:r>
                      <a:endParaRPr lang="pt-BR" sz="1400" dirty="0"/>
                    </a:p>
                  </a:txBody>
                  <a:tcPr/>
                </a:tc>
                <a:tc>
                  <a:txBody>
                    <a:bodyPr/>
                    <a:lstStyle/>
                    <a:p>
                      <a:endParaRPr lang="pt-BR" sz="140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c>
                  <a:txBody>
                    <a:bodyPr/>
                    <a:lstStyle/>
                    <a:p>
                      <a:pPr algn="ctr"/>
                      <a:r>
                        <a:rPr lang="pt-BR" sz="1200" i="1" dirty="0" smtClean="0"/>
                        <a:t>5651</a:t>
                      </a:r>
                      <a:endParaRPr lang="pt-BR" sz="1200" i="1" dirty="0"/>
                    </a:p>
                  </a:txBody>
                  <a:tcPr>
                    <a:solidFill>
                      <a:schemeClr val="tx2">
                        <a:lumMod val="20000"/>
                        <a:lumOff val="80000"/>
                      </a:schemeClr>
                    </a:solidFill>
                  </a:tcPr>
                </a:tc>
              </a:tr>
              <a:tr h="289182">
                <a:tc>
                  <a:txBody>
                    <a:bodyPr/>
                    <a:lstStyle/>
                    <a:p>
                      <a:r>
                        <a:rPr lang="pt-BR" sz="1400" dirty="0" smtClean="0"/>
                        <a:t>Restaurantes</a:t>
                      </a:r>
                      <a:endParaRPr lang="pt-BR" sz="1400" dirty="0"/>
                    </a:p>
                  </a:txBody>
                  <a:tcPr/>
                </a:tc>
                <a:tc>
                  <a:txBody>
                    <a:bodyPr/>
                    <a:lstStyle/>
                    <a:p>
                      <a:endParaRPr lang="pt-BR" sz="140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c>
                  <a:txBody>
                    <a:bodyPr/>
                    <a:lstStyle/>
                    <a:p>
                      <a:pPr algn="ctr"/>
                      <a:r>
                        <a:rPr lang="pt-BR" sz="1200" i="1" dirty="0" smtClean="0"/>
                        <a:t>5812</a:t>
                      </a:r>
                      <a:endParaRPr lang="pt-BR" sz="1200" i="1" dirty="0"/>
                    </a:p>
                  </a:txBody>
                  <a:tcPr>
                    <a:solidFill>
                      <a:schemeClr val="tx2">
                        <a:lumMod val="20000"/>
                        <a:lumOff val="80000"/>
                      </a:schemeClr>
                    </a:solidFill>
                  </a:tcPr>
                </a:tc>
              </a:tr>
              <a:tr h="289182">
                <a:tc>
                  <a:txBody>
                    <a:bodyPr/>
                    <a:lstStyle/>
                    <a:p>
                      <a:r>
                        <a:rPr lang="pt-BR" sz="1400" dirty="0" smtClean="0"/>
                        <a:t>Material de Construção</a:t>
                      </a:r>
                      <a:endParaRPr lang="pt-BR" sz="1400" dirty="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c>
                  <a:txBody>
                    <a:bodyPr/>
                    <a:lstStyle/>
                    <a:p>
                      <a:pPr algn="ctr"/>
                      <a:r>
                        <a:rPr lang="pt-BR" sz="1200" i="1" dirty="0" smtClean="0"/>
                        <a:t>5211</a:t>
                      </a:r>
                      <a:endParaRPr lang="pt-BR" sz="1200" i="1" dirty="0"/>
                    </a:p>
                  </a:txBody>
                  <a:tcPr>
                    <a:solidFill>
                      <a:schemeClr val="tx2">
                        <a:lumMod val="20000"/>
                        <a:lumOff val="80000"/>
                      </a:schemeClr>
                    </a:solidFill>
                  </a:tcPr>
                </a:tc>
              </a:tr>
            </a:tbl>
          </a:graphicData>
        </a:graphic>
      </p:graphicFrame>
      <p:sp>
        <p:nvSpPr>
          <p:cNvPr id="11" name="Retângulo 10"/>
          <p:cNvSpPr/>
          <p:nvPr/>
        </p:nvSpPr>
        <p:spPr>
          <a:xfrm>
            <a:off x="2497935" y="1570248"/>
            <a:ext cx="6435716" cy="1384995"/>
          </a:xfrm>
          <a:prstGeom prst="rect">
            <a:avLst/>
          </a:prstGeom>
        </p:spPr>
        <p:txBody>
          <a:bodyPr wrap="square">
            <a:spAutoFit/>
          </a:bodyPr>
          <a:lstStyle/>
          <a:p>
            <a:pPr marL="171450" indent="-171450" algn="just">
              <a:buFont typeface="Arial" pitchFamily="34" charset="0"/>
              <a:buChar char="•"/>
            </a:pPr>
            <a:r>
              <a:rPr lang="pt-BR" sz="1200" b="1" dirty="0" smtClean="0"/>
              <a:t>Fato Gerador: </a:t>
            </a:r>
            <a:r>
              <a:rPr lang="pt-BR" sz="1200" dirty="0" smtClean="0"/>
              <a:t>Captura, roteamento, transmissão, processamento </a:t>
            </a:r>
            <a:r>
              <a:rPr lang="pt-BR" sz="1200" dirty="0"/>
              <a:t>e, se aplicável, </a:t>
            </a:r>
            <a:r>
              <a:rPr lang="pt-BR" sz="1200" dirty="0" smtClean="0"/>
              <a:t>liquidação </a:t>
            </a:r>
            <a:r>
              <a:rPr lang="pt-BR" sz="1200" dirty="0"/>
              <a:t>financeira </a:t>
            </a:r>
            <a:r>
              <a:rPr lang="pt-BR" sz="1200" dirty="0" smtClean="0"/>
              <a:t>das transações realizadas nos estabelecimentos mediante uso de </a:t>
            </a:r>
            <a:r>
              <a:rPr lang="pt-BR" sz="1200" dirty="0"/>
              <a:t> contas de pagamento</a:t>
            </a:r>
            <a:r>
              <a:rPr lang="pt-BR" sz="1200" dirty="0" smtClean="0"/>
              <a:t>.</a:t>
            </a:r>
          </a:p>
          <a:p>
            <a:pPr marL="174625" lvl="1" indent="-171450" algn="just">
              <a:buFont typeface="Arial" pitchFamily="34" charset="0"/>
              <a:buChar char="•"/>
              <a:tabLst>
                <a:tab pos="273050" algn="l"/>
              </a:tabLst>
            </a:pPr>
            <a:r>
              <a:rPr lang="pt-BR" sz="1200" b="1" dirty="0" smtClean="0"/>
              <a:t>Cobrança: </a:t>
            </a:r>
            <a:r>
              <a:rPr lang="pt-BR" sz="1200" dirty="0" smtClean="0"/>
              <a:t>Em condições (por exemplo: valor fixo por transação ou percentual de faturamento) a serem definidas por cada credenciadora.</a:t>
            </a:r>
          </a:p>
          <a:p>
            <a:pPr marL="174625" lvl="1" indent="-171450">
              <a:buFont typeface="Arial" pitchFamily="34" charset="0"/>
              <a:buChar char="•"/>
              <a:tabLst>
                <a:tab pos="273050" algn="l"/>
              </a:tabLst>
            </a:pPr>
            <a:r>
              <a:rPr lang="pt-BR" sz="1200" b="1" dirty="0" smtClean="0"/>
              <a:t>Divulgação</a:t>
            </a:r>
            <a:r>
              <a:rPr lang="pt-BR" sz="1200" b="1" dirty="0"/>
              <a:t>: </a:t>
            </a:r>
            <a:r>
              <a:rPr lang="pt-BR" sz="1200" dirty="0" smtClean="0"/>
              <a:t>Padrão para </a:t>
            </a:r>
            <a:r>
              <a:rPr lang="pt-BR" sz="1200" dirty="0"/>
              <a:t>os principais segmentos de mercado. Variável por produto (por exemplo: débito, crédito, voucher, pré-pago e parcelado com ou sem juros). </a:t>
            </a:r>
          </a:p>
        </p:txBody>
      </p:sp>
      <p:sp>
        <p:nvSpPr>
          <p:cNvPr id="9" name="Retângulo 8"/>
          <p:cNvSpPr/>
          <p:nvPr/>
        </p:nvSpPr>
        <p:spPr>
          <a:xfrm>
            <a:off x="2542940" y="5679250"/>
            <a:ext cx="6435716" cy="461665"/>
          </a:xfrm>
          <a:prstGeom prst="rect">
            <a:avLst/>
          </a:prstGeom>
        </p:spPr>
        <p:txBody>
          <a:bodyPr wrap="square">
            <a:spAutoFit/>
          </a:bodyPr>
          <a:lstStyle/>
          <a:p>
            <a:pPr marL="171450" indent="-171450" algn="just">
              <a:buFont typeface="Arial" pitchFamily="34" charset="0"/>
              <a:buChar char="•"/>
            </a:pPr>
            <a:r>
              <a:rPr lang="pt-BR" sz="1200" i="1" dirty="0" smtClean="0"/>
              <a:t>Observação: Salões de Beleza e Serviços gerais foram excluídos concentrando nos MCC mais relevantes.</a:t>
            </a:r>
            <a:endParaRPr lang="pt-BR" sz="1200" i="1" dirty="0"/>
          </a:p>
        </p:txBody>
      </p:sp>
    </p:spTree>
    <p:extLst>
      <p:ext uri="{BB962C8B-B14F-4D97-AF65-F5344CB8AC3E}">
        <p14:creationId xmlns:p14="http://schemas.microsoft.com/office/powerpoint/2010/main" val="27242201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ângulo de cantos arredondados 7"/>
          <p:cNvSpPr/>
          <p:nvPr/>
        </p:nvSpPr>
        <p:spPr>
          <a:xfrm>
            <a:off x="414787" y="1133744"/>
            <a:ext cx="1996973" cy="5130571"/>
          </a:xfrm>
          <a:prstGeom prst="roundRect">
            <a:avLst>
              <a:gd name="adj" fmla="val 9613"/>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r>
              <a:rPr lang="pt-BR" sz="1600" b="1" dirty="0" smtClean="0">
                <a:solidFill>
                  <a:schemeClr val="bg1"/>
                </a:solidFill>
              </a:rPr>
              <a:t>2. TARIFA </a:t>
            </a:r>
            <a:r>
              <a:rPr lang="pt-BR" sz="1600" b="1" dirty="0">
                <a:solidFill>
                  <a:schemeClr val="bg1"/>
                </a:solidFill>
              </a:rPr>
              <a:t>DE GESTÃO DE CADASTRO E HABILITAÇÃO DE </a:t>
            </a:r>
            <a:r>
              <a:rPr lang="pt-BR" sz="1600" b="1" dirty="0" smtClean="0">
                <a:solidFill>
                  <a:schemeClr val="bg1"/>
                </a:solidFill>
              </a:rPr>
              <a:t>BANDEIRAS  </a:t>
            </a:r>
            <a:r>
              <a:rPr lang="pt-BR" sz="1600" b="1" dirty="0">
                <a:solidFill>
                  <a:schemeClr val="bg1"/>
                </a:solidFill>
              </a:rPr>
              <a:t>(INSTITUIDOR DE ARRANJO DE PAGAMENTO - IAP)</a:t>
            </a:r>
          </a:p>
        </p:txBody>
      </p:sp>
      <p:sp>
        <p:nvSpPr>
          <p:cNvPr id="4" name="Retângulo 3"/>
          <p:cNvSpPr/>
          <p:nvPr/>
        </p:nvSpPr>
        <p:spPr>
          <a:xfrm>
            <a:off x="2501770" y="1133745"/>
            <a:ext cx="6300700" cy="4508927"/>
          </a:xfrm>
          <a:prstGeom prst="rect">
            <a:avLst/>
          </a:prstGeom>
        </p:spPr>
        <p:txBody>
          <a:bodyPr wrap="square">
            <a:spAutoFit/>
          </a:bodyPr>
          <a:lstStyle/>
          <a:p>
            <a:r>
              <a:rPr lang="pt-BR" sz="1600" b="1" dirty="0">
                <a:solidFill>
                  <a:schemeClr val="accent3"/>
                </a:solidFill>
              </a:rPr>
              <a:t>Escopo</a:t>
            </a:r>
          </a:p>
          <a:p>
            <a:pPr marL="82550" indent="-82550">
              <a:buFont typeface="Arial" pitchFamily="34" charset="0"/>
              <a:buChar char="•"/>
            </a:pPr>
            <a:r>
              <a:rPr lang="pt-BR" sz="1200" dirty="0" smtClean="0"/>
              <a:t>Remuneração dos </a:t>
            </a:r>
            <a:r>
              <a:rPr lang="pt-BR" sz="1200" dirty="0"/>
              <a:t>serviços relacionados aos processos de credenciamento para as bandeiras </a:t>
            </a:r>
            <a:r>
              <a:rPr lang="pt-BR" sz="1200" dirty="0" smtClean="0"/>
              <a:t>abertas </a:t>
            </a:r>
            <a:r>
              <a:rPr lang="pt-BR" sz="1200" dirty="0"/>
              <a:t>Visa e Mastercard, que incluem:</a:t>
            </a:r>
          </a:p>
          <a:p>
            <a:pPr marL="355600" indent="-179388">
              <a:buFont typeface="Arial" pitchFamily="34" charset="0"/>
              <a:buChar char="•"/>
            </a:pPr>
            <a:r>
              <a:rPr lang="pt-BR" sz="900" dirty="0" smtClean="0"/>
              <a:t>Captura </a:t>
            </a:r>
            <a:r>
              <a:rPr lang="pt-BR" sz="900" dirty="0"/>
              <a:t>/recebimento de dados, digitação, registro, confirmação de dados para cadastro do Estabelecimento Comercial;</a:t>
            </a:r>
          </a:p>
          <a:p>
            <a:pPr marL="355600" indent="-179388">
              <a:buFont typeface="Arial" pitchFamily="34" charset="0"/>
              <a:buChar char="•"/>
            </a:pPr>
            <a:r>
              <a:rPr lang="pt-BR" sz="900" dirty="0" smtClean="0"/>
              <a:t>Avaliação </a:t>
            </a:r>
            <a:r>
              <a:rPr lang="pt-BR" sz="900" dirty="0"/>
              <a:t>inicial e reavaliação periódica de crédito e risco;</a:t>
            </a:r>
          </a:p>
          <a:p>
            <a:pPr marL="355600" indent="-179388">
              <a:buFont typeface="Arial" pitchFamily="34" charset="0"/>
              <a:buChar char="•"/>
            </a:pPr>
            <a:r>
              <a:rPr lang="pt-BR" sz="900" dirty="0" smtClean="0"/>
              <a:t>Repasse </a:t>
            </a:r>
            <a:r>
              <a:rPr lang="pt-BR" sz="900" dirty="0"/>
              <a:t>de remuneração de canais de vendas;</a:t>
            </a:r>
          </a:p>
          <a:p>
            <a:pPr marL="355600" indent="-179388">
              <a:buFont typeface="Arial" pitchFamily="34" charset="0"/>
              <a:buChar char="•"/>
            </a:pPr>
            <a:r>
              <a:rPr lang="pt-BR" sz="900" dirty="0" smtClean="0"/>
              <a:t>Produção</a:t>
            </a:r>
            <a:r>
              <a:rPr lang="pt-BR" sz="900" dirty="0"/>
              <a:t>, manuseio e envio de uma sinalização básica para Estabelecimentos Comerciais do mundo físico (não E-Commerce);</a:t>
            </a:r>
          </a:p>
          <a:p>
            <a:pPr marL="355600" indent="-179388">
              <a:buFont typeface="Arial" pitchFamily="34" charset="0"/>
              <a:buChar char="•"/>
            </a:pPr>
            <a:r>
              <a:rPr lang="pt-BR" sz="900" dirty="0" smtClean="0"/>
              <a:t>Recebimento </a:t>
            </a:r>
            <a:r>
              <a:rPr lang="pt-BR" sz="900" dirty="0"/>
              <a:t>e análise da demanda de alteração cadastral (atualização ou cancelamento);</a:t>
            </a:r>
          </a:p>
          <a:p>
            <a:pPr marL="355600" indent="-179388">
              <a:buFont typeface="Arial" pitchFamily="34" charset="0"/>
              <a:buChar char="•"/>
            </a:pPr>
            <a:r>
              <a:rPr lang="pt-BR" sz="900" dirty="0" smtClean="0"/>
              <a:t>Processamento </a:t>
            </a:r>
            <a:r>
              <a:rPr lang="pt-BR" sz="900" dirty="0"/>
              <a:t>de alteração cadastral (atualização ou cancelamento</a:t>
            </a:r>
            <a:r>
              <a:rPr lang="pt-BR" sz="900" dirty="0" smtClean="0"/>
              <a:t>).</a:t>
            </a:r>
          </a:p>
          <a:p>
            <a:pPr marL="355600" indent="-179388">
              <a:buFont typeface="Arial" pitchFamily="34" charset="0"/>
              <a:buChar char="•"/>
            </a:pPr>
            <a:endParaRPr lang="pt-BR" sz="1000" dirty="0"/>
          </a:p>
          <a:p>
            <a:r>
              <a:rPr lang="pt-BR" sz="1600" b="1" dirty="0" smtClean="0">
                <a:solidFill>
                  <a:schemeClr val="accent3"/>
                </a:solidFill>
              </a:rPr>
              <a:t>Modelos Mais Comuns de Cobrança</a:t>
            </a:r>
            <a:endParaRPr lang="pt-BR" sz="1600" b="1" dirty="0">
              <a:solidFill>
                <a:schemeClr val="accent3"/>
              </a:solidFill>
            </a:endParaRPr>
          </a:p>
          <a:p>
            <a:pPr marL="180975" indent="-179388">
              <a:buFont typeface="Arial" pitchFamily="34" charset="0"/>
              <a:buChar char="•"/>
            </a:pPr>
            <a:r>
              <a:rPr lang="pt-BR" sz="1200" dirty="0"/>
              <a:t>Valor em R$, cobrado uma única vez no momento do credenciamento, debitado diretamente na(s) primeira(s) agenda de pagamentos ou através de boleto ou débito em conta. </a:t>
            </a:r>
          </a:p>
          <a:p>
            <a:pPr marL="355600" indent="-179388">
              <a:buFont typeface="Arial" pitchFamily="34" charset="0"/>
              <a:buChar char="•"/>
            </a:pPr>
            <a:endParaRPr lang="pt-BR" sz="1000" dirty="0"/>
          </a:p>
          <a:p>
            <a:r>
              <a:rPr lang="pt-BR" sz="1600" b="1" dirty="0">
                <a:solidFill>
                  <a:schemeClr val="accent3"/>
                </a:solidFill>
              </a:rPr>
              <a:t>Recomendação </a:t>
            </a:r>
            <a:r>
              <a:rPr lang="pt-BR" sz="1600" b="1" dirty="0" smtClean="0">
                <a:solidFill>
                  <a:schemeClr val="accent3"/>
                </a:solidFill>
              </a:rPr>
              <a:t>para Publicação</a:t>
            </a:r>
          </a:p>
          <a:p>
            <a:pPr marL="171450" indent="-171450" algn="just">
              <a:buFont typeface="Arial" pitchFamily="34" charset="0"/>
              <a:buChar char="•"/>
            </a:pPr>
            <a:r>
              <a:rPr lang="pt-BR" sz="1200" b="1" dirty="0" smtClean="0"/>
              <a:t>Fato </a:t>
            </a:r>
            <a:r>
              <a:rPr lang="pt-BR" sz="1200" b="1" dirty="0"/>
              <a:t>Gerador: </a:t>
            </a:r>
            <a:r>
              <a:rPr lang="pt-BR" sz="1200" dirty="0"/>
              <a:t>Habilitação do estabelecimento para aceitação de contas de pagamento vinculadas a arranjos de pagamento de instituidoras com as quais todas as credenciadoras associadas ABECS mantenham contrato de </a:t>
            </a:r>
            <a:r>
              <a:rPr lang="pt-BR" sz="1200" dirty="0" smtClean="0"/>
              <a:t>afiliação (bandeiras </a:t>
            </a:r>
            <a:r>
              <a:rPr lang="pt-BR" sz="1200" dirty="0"/>
              <a:t>Instituidoras de Arranjos de Pagamento </a:t>
            </a:r>
            <a:r>
              <a:rPr lang="pt-BR" sz="1200" dirty="0" smtClean="0"/>
              <a:t>– IAP abertas).</a:t>
            </a:r>
            <a:endParaRPr lang="pt-BR" sz="1200" dirty="0"/>
          </a:p>
          <a:p>
            <a:pPr marL="174625" lvl="1" indent="-171450">
              <a:buFont typeface="Arial" pitchFamily="34" charset="0"/>
              <a:buChar char="•"/>
              <a:tabLst>
                <a:tab pos="273050" algn="l"/>
              </a:tabLst>
            </a:pPr>
            <a:r>
              <a:rPr lang="pt-BR" sz="1200" b="1" dirty="0"/>
              <a:t>Cobrança: </a:t>
            </a:r>
            <a:r>
              <a:rPr lang="pt-BR" sz="1200" dirty="0" smtClean="0"/>
              <a:t>Em </a:t>
            </a:r>
            <a:r>
              <a:rPr lang="pt-BR" sz="1200" dirty="0"/>
              <a:t>condições (por exemplo: periodicidade) a serem definidas por cada credenciadora.</a:t>
            </a:r>
          </a:p>
          <a:p>
            <a:pPr marL="82550" indent="-82550">
              <a:buFont typeface="Arial" pitchFamily="34" charset="0"/>
              <a:buChar char="•"/>
            </a:pPr>
            <a:endParaRPr lang="pt-BR" sz="1200" dirty="0" smtClean="0"/>
          </a:p>
          <a:p>
            <a:pPr marL="82550" indent="-82550">
              <a:buFont typeface="Arial" pitchFamily="34" charset="0"/>
              <a:buChar char="•"/>
            </a:pPr>
            <a:endParaRPr lang="pt-BR" sz="1200" dirty="0"/>
          </a:p>
          <a:p>
            <a:pPr marL="82550" indent="-82550">
              <a:buFont typeface="Arial" pitchFamily="34" charset="0"/>
              <a:buChar char="•"/>
            </a:pPr>
            <a:endParaRPr lang="pt-BR" sz="1200" dirty="0"/>
          </a:p>
        </p:txBody>
      </p:sp>
      <p:sp>
        <p:nvSpPr>
          <p:cNvPr id="6" name="Título 1"/>
          <p:cNvSpPr>
            <a:spLocks noGrp="1"/>
          </p:cNvSpPr>
          <p:nvPr>
            <p:ph type="title"/>
          </p:nvPr>
        </p:nvSpPr>
        <p:spPr>
          <a:xfrm>
            <a:off x="386535" y="260648"/>
            <a:ext cx="7233465" cy="534779"/>
          </a:xfrm>
        </p:spPr>
        <p:txBody>
          <a:bodyPr>
            <a:noAutofit/>
          </a:bodyPr>
          <a:lstStyle/>
          <a:p>
            <a:r>
              <a:rPr lang="pt-BR" sz="2400" b="1" dirty="0" smtClean="0"/>
              <a:t>Resultado das </a:t>
            </a:r>
            <a:r>
              <a:rPr lang="pt-BR" sz="2400" b="1" dirty="0"/>
              <a:t>Discussões </a:t>
            </a:r>
            <a:r>
              <a:rPr lang="pt-BR" sz="2400" dirty="0" smtClean="0"/>
              <a:t>–</a:t>
            </a:r>
            <a:br>
              <a:rPr lang="pt-BR" sz="2400" dirty="0" smtClean="0"/>
            </a:br>
            <a:r>
              <a:rPr lang="pt-BR" sz="2400" dirty="0" smtClean="0"/>
              <a:t>Tarifas de Publicação Obrigatória</a:t>
            </a:r>
            <a:endParaRPr lang="pt-BR" sz="2400" dirty="0"/>
          </a:p>
        </p:txBody>
      </p:sp>
    </p:spTree>
    <p:extLst>
      <p:ext uri="{BB962C8B-B14F-4D97-AF65-F5344CB8AC3E}">
        <p14:creationId xmlns:p14="http://schemas.microsoft.com/office/powerpoint/2010/main" val="4058113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b="1" dirty="0" smtClean="0"/>
              <a:t>Próximos Passos</a:t>
            </a:r>
            <a:endParaRPr lang="pt-BR" sz="2400" b="1" dirty="0"/>
          </a:p>
        </p:txBody>
      </p:sp>
      <p:sp>
        <p:nvSpPr>
          <p:cNvPr id="3" name="Espaço Reservado para Conteúdo 2"/>
          <p:cNvSpPr>
            <a:spLocks noGrp="1"/>
          </p:cNvSpPr>
          <p:nvPr>
            <p:ph idx="1"/>
          </p:nvPr>
        </p:nvSpPr>
        <p:spPr>
          <a:xfrm>
            <a:off x="251520" y="1313764"/>
            <a:ext cx="8730970" cy="5085565"/>
          </a:xfrm>
        </p:spPr>
        <p:txBody>
          <a:bodyPr>
            <a:noAutofit/>
          </a:bodyPr>
          <a:lstStyle/>
          <a:p>
            <a:pPr marL="228600" lvl="0" indent="-228600">
              <a:buFont typeface="+mj-lt"/>
              <a:buAutoNum type="arabicPeriod"/>
            </a:pPr>
            <a:r>
              <a:rPr lang="pt-BR" sz="1600" dirty="0" smtClean="0"/>
              <a:t>Até 01/08: Obter Validação da Diretoria</a:t>
            </a:r>
          </a:p>
          <a:p>
            <a:pPr marL="228600" lvl="0" indent="-228600">
              <a:buFont typeface="+mj-lt"/>
              <a:buAutoNum type="arabicPeriod"/>
            </a:pPr>
            <a:endParaRPr lang="pt-BR" sz="1600" dirty="0" smtClean="0"/>
          </a:p>
          <a:p>
            <a:pPr marL="228600" lvl="0" indent="-228600">
              <a:buFont typeface="+mj-lt"/>
              <a:buAutoNum type="arabicPeriod"/>
            </a:pPr>
            <a:r>
              <a:rPr lang="pt-BR" sz="1600" dirty="0" smtClean="0"/>
              <a:t>Até 03/08: Apresentar proposta ao </a:t>
            </a:r>
            <a:r>
              <a:rPr lang="pt-BR" sz="1600" dirty="0" smtClean="0"/>
              <a:t>BACEN - </a:t>
            </a:r>
            <a:r>
              <a:rPr lang="pt-BR" sz="1600" dirty="0" smtClean="0"/>
              <a:t>ABECS + Amex (Esther </a:t>
            </a:r>
            <a:r>
              <a:rPr lang="pt-BR" sz="1600" dirty="0" err="1" smtClean="0"/>
              <a:t>Dalmas</a:t>
            </a:r>
            <a:r>
              <a:rPr lang="pt-BR" sz="1600" dirty="0" smtClean="0"/>
              <a:t> e Andreia), </a:t>
            </a:r>
            <a:r>
              <a:rPr lang="pt-BR" sz="1600" dirty="0"/>
              <a:t>Cielo (Miguel Alonso); </a:t>
            </a:r>
            <a:r>
              <a:rPr lang="pt-BR" sz="1600" dirty="0" smtClean="0"/>
              <a:t>Elavon (Anna Karen), Rede (Fred) e GetNet (Walter Rinaldo)</a:t>
            </a:r>
          </a:p>
          <a:p>
            <a:pPr marL="228600" lvl="0" indent="-228600">
              <a:buFont typeface="+mj-lt"/>
              <a:buAutoNum type="arabicPeriod"/>
            </a:pPr>
            <a:endParaRPr lang="pt-BR" sz="1600" dirty="0" smtClean="0"/>
          </a:p>
          <a:p>
            <a:pPr marL="228600" indent="-228600">
              <a:buFont typeface="+mj-lt"/>
              <a:buAutoNum type="arabicPeriod"/>
            </a:pPr>
            <a:r>
              <a:rPr lang="pt-BR" sz="1600" dirty="0" smtClean="0"/>
              <a:t>Até 17/08: </a:t>
            </a:r>
            <a:r>
              <a:rPr lang="pt-BR" sz="1600" dirty="0"/>
              <a:t>Finalizar texto da normativa, já incluindo qualquer </a:t>
            </a:r>
            <a:r>
              <a:rPr lang="pt-BR" sz="1600" dirty="0" smtClean="0"/>
              <a:t>recomendação </a:t>
            </a:r>
            <a:r>
              <a:rPr lang="pt-BR" sz="1600" dirty="0"/>
              <a:t>de alteração do </a:t>
            </a:r>
            <a:r>
              <a:rPr lang="pt-BR" sz="1600" dirty="0" smtClean="0"/>
              <a:t>BACEN e enviar para apreciação dos membros do Comitê de Credenciadoras </a:t>
            </a:r>
          </a:p>
          <a:p>
            <a:pPr marL="228600" lvl="0" indent="-228600">
              <a:buFont typeface="+mj-lt"/>
              <a:buAutoNum type="arabicPeriod"/>
            </a:pPr>
            <a:endParaRPr lang="pt-BR" sz="1600" dirty="0" smtClean="0"/>
          </a:p>
          <a:p>
            <a:pPr marL="228600" indent="-228600">
              <a:buFont typeface="+mj-lt"/>
              <a:buAutoNum type="arabicPeriod"/>
            </a:pPr>
            <a:r>
              <a:rPr lang="pt-BR" sz="1600" dirty="0"/>
              <a:t>Até </a:t>
            </a:r>
            <a:r>
              <a:rPr lang="pt-BR" sz="1600" dirty="0" smtClean="0"/>
              <a:t>24/08: Receber considerações dos membros do </a:t>
            </a:r>
            <a:r>
              <a:rPr lang="pt-BR" sz="1600" dirty="0"/>
              <a:t>Comitê de </a:t>
            </a:r>
            <a:r>
              <a:rPr lang="pt-BR" sz="1600" dirty="0" smtClean="0"/>
              <a:t>Credenciadoras </a:t>
            </a:r>
            <a:endParaRPr lang="pt-BR" sz="1600" dirty="0"/>
          </a:p>
          <a:p>
            <a:pPr marL="228600" lvl="0" indent="-228600">
              <a:buFont typeface="+mj-lt"/>
              <a:buAutoNum type="arabicPeriod"/>
            </a:pPr>
            <a:endParaRPr lang="pt-BR" sz="1600" dirty="0" smtClean="0"/>
          </a:p>
          <a:p>
            <a:pPr marL="228600" indent="-228600">
              <a:buFont typeface="+mj-lt"/>
              <a:buAutoNum type="arabicPeriod"/>
            </a:pPr>
            <a:r>
              <a:rPr lang="pt-BR" sz="1600" dirty="0"/>
              <a:t>Até </a:t>
            </a:r>
            <a:r>
              <a:rPr lang="pt-BR" sz="1600" dirty="0" smtClean="0"/>
              <a:t>28/08</a:t>
            </a:r>
            <a:r>
              <a:rPr lang="pt-BR" sz="1600" dirty="0"/>
              <a:t>: </a:t>
            </a:r>
            <a:r>
              <a:rPr lang="pt-BR" sz="1600" dirty="0" smtClean="0"/>
              <a:t> Consolidar e reencaminhar versão final aos membros do Comitê </a:t>
            </a:r>
            <a:r>
              <a:rPr lang="pt-BR" sz="1600" dirty="0"/>
              <a:t>de Credenciadoras </a:t>
            </a:r>
          </a:p>
          <a:p>
            <a:pPr marL="228600" lvl="0" indent="-228600">
              <a:buFont typeface="+mj-lt"/>
              <a:buAutoNum type="arabicPeriod"/>
            </a:pPr>
            <a:endParaRPr lang="pt-BR" sz="1600" dirty="0"/>
          </a:p>
          <a:p>
            <a:pPr marL="228600" indent="-228600">
              <a:buFont typeface="+mj-lt"/>
              <a:buAutoNum type="arabicPeriod"/>
            </a:pPr>
            <a:r>
              <a:rPr lang="pt-BR" sz="1600" dirty="0"/>
              <a:t>Até 03/09: Validar texto da </a:t>
            </a:r>
            <a:r>
              <a:rPr lang="pt-BR" sz="1600" dirty="0" smtClean="0"/>
              <a:t>auto regulação </a:t>
            </a:r>
            <a:r>
              <a:rPr lang="pt-BR" sz="1600" dirty="0"/>
              <a:t>no Comitê de Credenciadora para publicação da Normativa </a:t>
            </a:r>
          </a:p>
          <a:p>
            <a:pPr marL="228600" indent="-228600">
              <a:buFont typeface="+mj-lt"/>
              <a:buAutoNum type="arabicPeriod"/>
            </a:pPr>
            <a:endParaRPr lang="pt-BR" sz="1600" dirty="0"/>
          </a:p>
          <a:p>
            <a:pPr marL="228600" indent="-228600">
              <a:buFont typeface="+mj-lt"/>
              <a:buAutoNum type="arabicPeriod"/>
            </a:pPr>
            <a:r>
              <a:rPr lang="pt-BR" sz="1600" dirty="0"/>
              <a:t>Até </a:t>
            </a:r>
            <a:r>
              <a:rPr lang="pt-BR" sz="1600" dirty="0" smtClean="0"/>
              <a:t>01/11: Prazo limite para adaptação das credenciadoras as regras da normativa (a confirmar)</a:t>
            </a:r>
            <a:endParaRPr lang="pt-BR" sz="1600" dirty="0"/>
          </a:p>
          <a:p>
            <a:pPr marL="0" lvl="0" indent="0">
              <a:buNone/>
            </a:pPr>
            <a:endParaRPr lang="pt-BR" sz="1600" dirty="0" smtClean="0"/>
          </a:p>
          <a:p>
            <a:pPr marL="228600" lvl="0" indent="-228600">
              <a:buFont typeface="+mj-lt"/>
              <a:buAutoNum type="arabicPeriod"/>
            </a:pPr>
            <a:endParaRPr lang="pt-BR" sz="1800" dirty="0" smtClean="0"/>
          </a:p>
          <a:p>
            <a:pPr marL="228600" lvl="0" indent="-228600">
              <a:buFont typeface="+mj-lt"/>
              <a:buAutoNum type="arabicPeriod"/>
            </a:pPr>
            <a:endParaRPr lang="pt-BR" sz="1800" dirty="0"/>
          </a:p>
        </p:txBody>
      </p:sp>
    </p:spTree>
    <p:extLst>
      <p:ext uri="{BB962C8B-B14F-4D97-AF65-F5344CB8AC3E}">
        <p14:creationId xmlns:p14="http://schemas.microsoft.com/office/powerpoint/2010/main" val="41265180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ângulo de cantos arredondados 7"/>
          <p:cNvSpPr/>
          <p:nvPr/>
        </p:nvSpPr>
        <p:spPr>
          <a:xfrm>
            <a:off x="414787" y="1133745"/>
            <a:ext cx="2041978" cy="5040560"/>
          </a:xfrm>
          <a:prstGeom prst="roundRect">
            <a:avLst>
              <a:gd name="adj" fmla="val 9613"/>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7800" indent="-177800"/>
            <a:r>
              <a:rPr lang="pt-BR" sz="1600" b="1" dirty="0" smtClean="0">
                <a:solidFill>
                  <a:schemeClr val="bg1"/>
                </a:solidFill>
              </a:rPr>
              <a:t>3. TARIFA </a:t>
            </a:r>
            <a:r>
              <a:rPr lang="pt-BR" sz="1600" b="1" dirty="0">
                <a:solidFill>
                  <a:schemeClr val="bg1"/>
                </a:solidFill>
              </a:rPr>
              <a:t>DE DISPONIBILIZAÇÃO DE EXTRATOS ADICIONAIS OU ESPECIAIS</a:t>
            </a:r>
          </a:p>
        </p:txBody>
      </p:sp>
      <p:sp>
        <p:nvSpPr>
          <p:cNvPr id="4" name="Retângulo 3"/>
          <p:cNvSpPr/>
          <p:nvPr/>
        </p:nvSpPr>
        <p:spPr>
          <a:xfrm>
            <a:off x="2456764" y="1178750"/>
            <a:ext cx="6435715" cy="4247317"/>
          </a:xfrm>
          <a:prstGeom prst="rect">
            <a:avLst/>
          </a:prstGeom>
        </p:spPr>
        <p:txBody>
          <a:bodyPr wrap="square">
            <a:spAutoFit/>
          </a:bodyPr>
          <a:lstStyle/>
          <a:p>
            <a:pPr marL="0" lvl="1"/>
            <a:r>
              <a:rPr lang="pt-BR" sz="1600" b="1" dirty="0" smtClean="0">
                <a:solidFill>
                  <a:schemeClr val="accent3"/>
                </a:solidFill>
              </a:rPr>
              <a:t>Escopo</a:t>
            </a:r>
            <a:endParaRPr lang="pt-BR" sz="1600" b="1" dirty="0">
              <a:solidFill>
                <a:schemeClr val="accent3"/>
              </a:solidFill>
            </a:endParaRPr>
          </a:p>
          <a:p>
            <a:pPr marL="82550" indent="-82550">
              <a:buFont typeface="Arial" pitchFamily="34" charset="0"/>
              <a:buChar char="•"/>
            </a:pPr>
            <a:r>
              <a:rPr lang="pt-BR" sz="1200" dirty="0" smtClean="0"/>
              <a:t>Remuneração dos </a:t>
            </a:r>
            <a:r>
              <a:rPr lang="pt-BR" sz="1200" dirty="0"/>
              <a:t>serviços relacionados </a:t>
            </a:r>
            <a:r>
              <a:rPr lang="pt-BR" sz="1200" dirty="0" smtClean="0"/>
              <a:t>ao atendimento a demandas de disponibilização de extratos em </a:t>
            </a:r>
            <a:r>
              <a:rPr lang="pt-BR" sz="1200" dirty="0"/>
              <a:t>papel (mensal, por solicitação pontual ou solicitação de 2ª via</a:t>
            </a:r>
            <a:r>
              <a:rPr lang="pt-BR" sz="1200" dirty="0" smtClean="0"/>
              <a:t>) ou arquivo eletrônico </a:t>
            </a:r>
            <a:r>
              <a:rPr lang="pt-BR" sz="1200" dirty="0"/>
              <a:t>(diário</a:t>
            </a:r>
            <a:r>
              <a:rPr lang="pt-BR" sz="1200" dirty="0" smtClean="0"/>
              <a:t>), adicionalmente ao </a:t>
            </a:r>
            <a:r>
              <a:rPr lang="pt-BR" sz="1200" dirty="0"/>
              <a:t>que é já disponibilizado </a:t>
            </a:r>
            <a:r>
              <a:rPr lang="pt-BR" sz="1200" dirty="0" smtClean="0"/>
              <a:t>sem custo via </a:t>
            </a:r>
            <a:r>
              <a:rPr lang="pt-BR" sz="1200" dirty="0"/>
              <a:t>site de consultas / portal de </a:t>
            </a:r>
            <a:r>
              <a:rPr lang="pt-BR" sz="1200" dirty="0" smtClean="0"/>
              <a:t>serviços, que incluem:</a:t>
            </a:r>
          </a:p>
          <a:p>
            <a:pPr marL="273050" lvl="1" indent="-95250">
              <a:buFont typeface="Arial" pitchFamily="34" charset="0"/>
              <a:buChar char="•"/>
            </a:pPr>
            <a:r>
              <a:rPr lang="pt-BR" sz="900" dirty="0" smtClean="0"/>
              <a:t>Geração </a:t>
            </a:r>
            <a:r>
              <a:rPr lang="pt-BR" sz="900" dirty="0"/>
              <a:t>do banco de dados básicos de conciliação das transações do período solicitado;</a:t>
            </a:r>
          </a:p>
          <a:p>
            <a:pPr marL="273050" lvl="1" indent="-95250">
              <a:buFont typeface="Arial" pitchFamily="34" charset="0"/>
              <a:buChar char="•"/>
            </a:pPr>
            <a:r>
              <a:rPr lang="pt-BR" sz="900" dirty="0" smtClean="0"/>
              <a:t>Tratamento </a:t>
            </a:r>
            <a:r>
              <a:rPr lang="pt-BR" sz="900" dirty="0"/>
              <a:t>dos dados e geração de layout padrão;</a:t>
            </a:r>
          </a:p>
          <a:p>
            <a:pPr marL="273050" lvl="1" indent="-95250">
              <a:buFont typeface="Arial" pitchFamily="34" charset="0"/>
              <a:buChar char="•"/>
            </a:pPr>
            <a:r>
              <a:rPr lang="pt-BR" sz="900" dirty="0" smtClean="0"/>
              <a:t>Disponibilização </a:t>
            </a:r>
            <a:r>
              <a:rPr lang="pt-BR" sz="900" dirty="0"/>
              <a:t>de arquivo eletrônico (criação e manutenção de caixa postal, disposibilização eletrônica diária por Connect Link ou VAN e gestão do ambiente) ou em papel (impressão, manuseio, logística para expedição e correio</a:t>
            </a:r>
            <a:r>
              <a:rPr lang="pt-BR" sz="900" dirty="0" smtClean="0"/>
              <a:t>).</a:t>
            </a:r>
          </a:p>
          <a:p>
            <a:pPr marL="273050" lvl="1" indent="-95250">
              <a:buFont typeface="Arial" pitchFamily="34" charset="0"/>
              <a:buChar char="•"/>
            </a:pPr>
            <a:r>
              <a:rPr lang="pt-BR" sz="900" dirty="0" smtClean="0"/>
              <a:t>Para </a:t>
            </a:r>
            <a:r>
              <a:rPr lang="pt-BR" sz="900" dirty="0"/>
              <a:t>casos especiais, relatórios com layouts customizados e/ou dados adicionais</a:t>
            </a:r>
            <a:r>
              <a:rPr lang="pt-BR" sz="900" dirty="0" smtClean="0"/>
              <a:t>.</a:t>
            </a:r>
          </a:p>
          <a:p>
            <a:pPr marL="273050" lvl="1" indent="-95250">
              <a:buFont typeface="Arial" pitchFamily="34" charset="0"/>
              <a:buChar char="•"/>
            </a:pPr>
            <a:endParaRPr lang="pt-BR" sz="1100" dirty="0"/>
          </a:p>
          <a:p>
            <a:pPr marL="0" lvl="1"/>
            <a:r>
              <a:rPr lang="pt-BR" sz="1600" b="1" dirty="0">
                <a:solidFill>
                  <a:schemeClr val="accent3"/>
                </a:solidFill>
              </a:rPr>
              <a:t>Modelos Mais Comuns de Cobrança</a:t>
            </a:r>
          </a:p>
          <a:p>
            <a:pPr marL="82550" lvl="1" indent="-82550">
              <a:buFont typeface="Arial" pitchFamily="34" charset="0"/>
              <a:buChar char="•"/>
            </a:pPr>
            <a:r>
              <a:rPr lang="pt-BR" sz="1200" dirty="0" smtClean="0"/>
              <a:t>Valor </a:t>
            </a:r>
            <a:r>
              <a:rPr lang="pt-BR" sz="1200" dirty="0"/>
              <a:t>em R$ cobrado por disponibilização (mensal ou pontual), debitado diretamente da agenda de pagamentos ou através de boleto, fatura ou débito em conta</a:t>
            </a:r>
            <a:r>
              <a:rPr lang="pt-BR" sz="1200" dirty="0" smtClean="0"/>
              <a:t>.</a:t>
            </a:r>
            <a:endParaRPr lang="pt-BR" sz="1200" dirty="0"/>
          </a:p>
          <a:p>
            <a:pPr marL="273050" lvl="1" indent="-95250">
              <a:buFont typeface="Arial" pitchFamily="34" charset="0"/>
              <a:buChar char="•"/>
            </a:pPr>
            <a:endParaRPr lang="pt-BR" sz="1100" dirty="0" smtClean="0"/>
          </a:p>
          <a:p>
            <a:pPr marL="3175" lvl="1"/>
            <a:r>
              <a:rPr lang="pt-BR" sz="1600" b="1" dirty="0">
                <a:solidFill>
                  <a:schemeClr val="accent3"/>
                </a:solidFill>
              </a:rPr>
              <a:t>Recomendação para Publicação</a:t>
            </a:r>
          </a:p>
          <a:p>
            <a:pPr marL="171450" indent="-171450" algn="just">
              <a:buFont typeface="Arial" pitchFamily="34" charset="0"/>
              <a:buChar char="•"/>
            </a:pPr>
            <a:r>
              <a:rPr lang="pt-BR" sz="1200" b="1" dirty="0" smtClean="0"/>
              <a:t>Fato </a:t>
            </a:r>
            <a:r>
              <a:rPr lang="pt-BR" sz="1200" b="1" dirty="0"/>
              <a:t>Gerador: </a:t>
            </a:r>
            <a:r>
              <a:rPr lang="pt-BR" sz="1200" dirty="0"/>
              <a:t>Disponibilização ao estabelecimento de extrato em papel ou arquivo eletrônico, adicionalmente ao que é já disponibilizado sem custo via portal de serviços </a:t>
            </a:r>
            <a:r>
              <a:rPr lang="pt-BR" sz="1200" dirty="0" smtClean="0"/>
              <a:t>/ site da </a:t>
            </a:r>
            <a:r>
              <a:rPr lang="pt-BR" sz="1200" dirty="0"/>
              <a:t>credenciadora.</a:t>
            </a:r>
          </a:p>
          <a:p>
            <a:pPr marL="171450" lvl="1" indent="-171450" algn="just">
              <a:buFont typeface="Arial" pitchFamily="34" charset="0"/>
              <a:buChar char="•"/>
            </a:pPr>
            <a:r>
              <a:rPr lang="pt-BR" sz="1200" b="1" dirty="0"/>
              <a:t>Cobrança: </a:t>
            </a:r>
            <a:r>
              <a:rPr lang="pt-BR" sz="1200" dirty="0" smtClean="0"/>
              <a:t>Por </a:t>
            </a:r>
            <a:r>
              <a:rPr lang="pt-BR" sz="1200" dirty="0"/>
              <a:t>disponibilização e de acordo com demais condições a serem definidas por cada credenciadora.</a:t>
            </a:r>
          </a:p>
          <a:p>
            <a:pPr marL="82550" lvl="1" indent="-82550">
              <a:buFont typeface="Arial" pitchFamily="34" charset="0"/>
              <a:buChar char="•"/>
            </a:pPr>
            <a:endParaRPr lang="pt-BR" sz="1200" dirty="0"/>
          </a:p>
          <a:p>
            <a:pPr marL="273050" lvl="1" indent="-95250">
              <a:buFont typeface="Arial" pitchFamily="34" charset="0"/>
              <a:buChar char="•"/>
            </a:pPr>
            <a:endParaRPr lang="pt-BR" sz="1100" dirty="0" smtClean="0"/>
          </a:p>
        </p:txBody>
      </p:sp>
      <p:sp>
        <p:nvSpPr>
          <p:cNvPr id="6" name="Título 1"/>
          <p:cNvSpPr>
            <a:spLocks noGrp="1"/>
          </p:cNvSpPr>
          <p:nvPr>
            <p:ph type="title"/>
          </p:nvPr>
        </p:nvSpPr>
        <p:spPr>
          <a:xfrm>
            <a:off x="386535" y="260648"/>
            <a:ext cx="7233465" cy="534779"/>
          </a:xfrm>
        </p:spPr>
        <p:txBody>
          <a:bodyPr>
            <a:noAutofit/>
          </a:bodyPr>
          <a:lstStyle/>
          <a:p>
            <a:r>
              <a:rPr lang="pt-BR" sz="2400" b="1" dirty="0" smtClean="0"/>
              <a:t>Resultado das </a:t>
            </a:r>
            <a:r>
              <a:rPr lang="pt-BR" sz="2400" b="1" dirty="0"/>
              <a:t>Discussões </a:t>
            </a:r>
            <a:r>
              <a:rPr lang="pt-BR" sz="2400" dirty="0" smtClean="0"/>
              <a:t>–</a:t>
            </a:r>
            <a:br>
              <a:rPr lang="pt-BR" sz="2400" dirty="0" smtClean="0"/>
            </a:br>
            <a:r>
              <a:rPr lang="pt-BR" sz="2400" dirty="0" smtClean="0"/>
              <a:t>Tarifas de Publicação Obrigatória</a:t>
            </a:r>
            <a:endParaRPr lang="pt-BR" sz="2400" dirty="0"/>
          </a:p>
        </p:txBody>
      </p:sp>
    </p:spTree>
    <p:extLst>
      <p:ext uri="{BB962C8B-B14F-4D97-AF65-F5344CB8AC3E}">
        <p14:creationId xmlns:p14="http://schemas.microsoft.com/office/powerpoint/2010/main" val="3674001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ângulo de cantos arredondados 7"/>
          <p:cNvSpPr/>
          <p:nvPr/>
        </p:nvSpPr>
        <p:spPr>
          <a:xfrm>
            <a:off x="414786" y="1043735"/>
            <a:ext cx="1816953" cy="5130569"/>
          </a:xfrm>
          <a:prstGeom prst="roundRect">
            <a:avLst>
              <a:gd name="adj" fmla="val 9613"/>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pt-BR" sz="1600" b="1" dirty="0" smtClean="0">
                <a:solidFill>
                  <a:schemeClr val="bg1"/>
                </a:solidFill>
              </a:rPr>
              <a:t>4. </a:t>
            </a:r>
            <a:r>
              <a:rPr lang="pt-BR" sz="1600" b="1" dirty="0">
                <a:solidFill>
                  <a:schemeClr val="bg1"/>
                </a:solidFill>
              </a:rPr>
              <a:t>ALUGUEL DE EQUIPAMENTO </a:t>
            </a:r>
          </a:p>
        </p:txBody>
      </p:sp>
      <p:sp>
        <p:nvSpPr>
          <p:cNvPr id="4" name="Retângulo 3"/>
          <p:cNvSpPr/>
          <p:nvPr/>
        </p:nvSpPr>
        <p:spPr>
          <a:xfrm>
            <a:off x="2231739" y="1043736"/>
            <a:ext cx="6750751" cy="5310589"/>
          </a:xfrm>
          <a:prstGeom prst="rect">
            <a:avLst/>
          </a:prstGeom>
        </p:spPr>
        <p:txBody>
          <a:bodyPr wrap="square">
            <a:noAutofit/>
          </a:bodyPr>
          <a:lstStyle/>
          <a:p>
            <a:r>
              <a:rPr lang="pt-BR" sz="1600" b="1" dirty="0">
                <a:solidFill>
                  <a:schemeClr val="accent3"/>
                </a:solidFill>
              </a:rPr>
              <a:t>Escopo</a:t>
            </a:r>
          </a:p>
          <a:p>
            <a:pPr marL="82550" indent="-82550">
              <a:buFont typeface="Arial" pitchFamily="34" charset="0"/>
              <a:buChar char="•"/>
            </a:pPr>
            <a:r>
              <a:rPr lang="pt-BR" sz="1200" dirty="0" smtClean="0"/>
              <a:t>Remuneração por aluguel de equipamento / terminal de captura </a:t>
            </a:r>
            <a:r>
              <a:rPr lang="pt-BR" sz="1200" dirty="0"/>
              <a:t>(PinPad; POS Discado, GPRS, Ethernet/Internet, BlueTooth ou Wifi, mPOS Chip&amp;PIN, Chip&amp;Sign, Swipe&amp;Sign; Checkout Móvel; ou similares), que </a:t>
            </a:r>
            <a:r>
              <a:rPr lang="pt-BR" sz="1200" dirty="0" smtClean="0"/>
              <a:t>incluem os </a:t>
            </a:r>
            <a:r>
              <a:rPr lang="pt-BR" sz="1200" dirty="0"/>
              <a:t>processos </a:t>
            </a:r>
            <a:r>
              <a:rPr lang="pt-BR" sz="1200" dirty="0" smtClean="0"/>
              <a:t>de:</a:t>
            </a:r>
          </a:p>
          <a:p>
            <a:pPr marL="277813" lvl="1" indent="-82550">
              <a:buFont typeface="Arial" pitchFamily="34" charset="0"/>
              <a:buChar char="•"/>
            </a:pPr>
            <a:r>
              <a:rPr lang="pt-BR" sz="900" dirty="0" smtClean="0"/>
              <a:t>Aquisição </a:t>
            </a:r>
            <a:r>
              <a:rPr lang="pt-BR" sz="900" dirty="0"/>
              <a:t>e depreciação do ativo (a depreciação poderá ser pela vida útil do equipamento ou depreciação tecnológica (necessidade de mais memória em razão de mudança da aplicação, validade do PCI, validade do kernel EMV); </a:t>
            </a:r>
          </a:p>
          <a:p>
            <a:pPr marL="277813" lvl="1" indent="-82550">
              <a:buFont typeface="Arial" pitchFamily="34" charset="0"/>
              <a:buChar char="•"/>
            </a:pPr>
            <a:r>
              <a:rPr lang="pt-BR" sz="900" dirty="0" smtClean="0"/>
              <a:t>Pesquisa</a:t>
            </a:r>
            <a:r>
              <a:rPr lang="pt-BR" sz="900" dirty="0"/>
              <a:t>, desenvolvimento, testes e certificação interna e externa do aplicativo / chaves de criptografia;</a:t>
            </a:r>
          </a:p>
          <a:p>
            <a:pPr marL="277813" lvl="1" indent="-82550">
              <a:buFont typeface="Arial" pitchFamily="34" charset="0"/>
              <a:buChar char="•"/>
            </a:pPr>
            <a:r>
              <a:rPr lang="pt-BR" sz="900" dirty="0" smtClean="0"/>
              <a:t>Gestão </a:t>
            </a:r>
            <a:r>
              <a:rPr lang="pt-BR" sz="900" dirty="0"/>
              <a:t>de estoques; preparação do equipamento (etiquetação, testes do equipamento antes da expedição...); avanço logístico para centrais de distribuição; entrega do terminal no Estabelecimento Comercial;</a:t>
            </a:r>
          </a:p>
          <a:p>
            <a:pPr marL="277813" lvl="1" indent="-82550">
              <a:buFont typeface="Arial" pitchFamily="34" charset="0"/>
              <a:buChar char="•"/>
            </a:pPr>
            <a:r>
              <a:rPr lang="pt-BR" sz="900" dirty="0" smtClean="0"/>
              <a:t>Captura </a:t>
            </a:r>
            <a:r>
              <a:rPr lang="pt-BR" sz="900" dirty="0"/>
              <a:t>e "lastmile" (envio para a central de roteamento da Credenciadora (Instituição de Pagamento - IP));</a:t>
            </a:r>
          </a:p>
          <a:p>
            <a:pPr marL="277813" lvl="1" indent="-82550">
              <a:buFont typeface="Arial" pitchFamily="34" charset="0"/>
              <a:buChar char="•"/>
            </a:pPr>
            <a:r>
              <a:rPr lang="pt-BR" sz="900" dirty="0" smtClean="0"/>
              <a:t>Aquisição </a:t>
            </a:r>
            <a:r>
              <a:rPr lang="pt-BR" sz="900" dirty="0"/>
              <a:t>e envio de bobina para impressão proporcional à quantidade de transações submetidas;</a:t>
            </a:r>
          </a:p>
          <a:p>
            <a:pPr marL="277813" lvl="1" indent="-82550">
              <a:buFont typeface="Arial" pitchFamily="34" charset="0"/>
              <a:buChar char="•"/>
            </a:pPr>
            <a:r>
              <a:rPr lang="pt-BR" sz="900" dirty="0" smtClean="0"/>
              <a:t>Atendimento/Treinamento/Suporte </a:t>
            </a:r>
            <a:r>
              <a:rPr lang="pt-BR" sz="900" dirty="0"/>
              <a:t>a Manutenção relacionado aos terminais via central telefônica;</a:t>
            </a:r>
          </a:p>
          <a:p>
            <a:pPr marL="277813" lvl="1" indent="-82550">
              <a:buFont typeface="Arial" pitchFamily="34" charset="0"/>
              <a:buChar char="•"/>
            </a:pPr>
            <a:r>
              <a:rPr lang="pt-BR" sz="900" dirty="0" smtClean="0"/>
              <a:t>Substituição </a:t>
            </a:r>
            <a:r>
              <a:rPr lang="pt-BR" sz="900" dirty="0"/>
              <a:t>de terminal em caso de quebra ou mau funcionamento não relacionado a mau uso do equipamento pelo </a:t>
            </a:r>
            <a:r>
              <a:rPr lang="pt-BR" sz="900" dirty="0" smtClean="0"/>
              <a:t>EC;</a:t>
            </a:r>
            <a:endParaRPr lang="pt-BR" sz="900" dirty="0"/>
          </a:p>
          <a:p>
            <a:pPr marL="277813" lvl="1" indent="-82550">
              <a:buFont typeface="Arial" pitchFamily="34" charset="0"/>
              <a:buChar char="•"/>
            </a:pPr>
            <a:r>
              <a:rPr lang="pt-BR" sz="900" dirty="0" smtClean="0"/>
              <a:t>Atualização </a:t>
            </a:r>
            <a:r>
              <a:rPr lang="pt-BR" sz="900" dirty="0"/>
              <a:t>de versões no parque existente e substituição do terminal quando necessário para conformidade de exigências de Bandeira (Instituidor de Arranjo de Pagamento - IAP) ou outras entidades reguladoras;</a:t>
            </a:r>
          </a:p>
          <a:p>
            <a:pPr marL="277813" lvl="1" indent="-82550">
              <a:buFont typeface="Arial" pitchFamily="34" charset="0"/>
              <a:buChar char="•"/>
            </a:pPr>
            <a:r>
              <a:rPr lang="pt-BR" sz="900" dirty="0" smtClean="0"/>
              <a:t>Para </a:t>
            </a:r>
            <a:r>
              <a:rPr lang="pt-BR" sz="900" dirty="0"/>
              <a:t>os casos onde o equipamento também esteja apto ao modelo VAN (roteamento para outra Credenciadora (Instituição de Pagamento - IP) ou transações de serviços adicionais de rede não relacionados diretamente a captura de transações de pagamento tradicionais, </a:t>
            </a:r>
            <a:r>
              <a:rPr lang="pt-BR" sz="900" b="1" dirty="0" smtClean="0"/>
              <a:t>NÃO INCLUI-SE NA OFERTA BÁSICA </a:t>
            </a:r>
            <a:r>
              <a:rPr lang="pt-BR" sz="900" dirty="0" smtClean="0"/>
              <a:t>a </a:t>
            </a:r>
            <a:r>
              <a:rPr lang="pt-BR" sz="900" dirty="0"/>
              <a:t>remuneração pelos processos adicionais abaixo</a:t>
            </a:r>
            <a:r>
              <a:rPr lang="pt-BR" sz="900" dirty="0" smtClean="0"/>
              <a:t>: </a:t>
            </a:r>
            <a:r>
              <a:rPr lang="pt-BR" sz="800" dirty="0" smtClean="0"/>
              <a:t>Adequação </a:t>
            </a:r>
            <a:r>
              <a:rPr lang="pt-BR" sz="800" dirty="0"/>
              <a:t>de capacidade do terminal para gestão multisserviços</a:t>
            </a:r>
            <a:r>
              <a:rPr lang="pt-BR" sz="800" dirty="0" smtClean="0"/>
              <a:t>; Processo </a:t>
            </a:r>
            <a:r>
              <a:rPr lang="pt-BR" sz="800" dirty="0"/>
              <a:t>de habilitação do terminal para liberação da Bandeira (Instituidor de Arranjo de Pagamento - IAP) / serviço</a:t>
            </a:r>
            <a:r>
              <a:rPr lang="pt-BR" sz="800" dirty="0" smtClean="0"/>
              <a:t>; Atendimento</a:t>
            </a:r>
            <a:r>
              <a:rPr lang="pt-BR" sz="800" dirty="0"/>
              <a:t>, Treinamento e Suporte a Manutenção relacionado aos terminais via central telefônica no que tange a Bandeira (Instituidor de Arranjo de Pagamento - IAP) / serviço adicionais</a:t>
            </a:r>
            <a:r>
              <a:rPr lang="pt-BR" sz="800" dirty="0" smtClean="0"/>
              <a:t>; Atualização </a:t>
            </a:r>
            <a:r>
              <a:rPr lang="pt-BR" sz="800" dirty="0"/>
              <a:t>de versões no parque existente referente as atualizações da Bandeira </a:t>
            </a:r>
            <a:r>
              <a:rPr lang="pt-BR" sz="800" dirty="0" smtClean="0"/>
              <a:t>(IAP</a:t>
            </a:r>
            <a:r>
              <a:rPr lang="pt-BR" sz="800" dirty="0"/>
              <a:t>) / serviço </a:t>
            </a:r>
            <a:r>
              <a:rPr lang="pt-BR" sz="800" dirty="0" smtClean="0"/>
              <a:t>; Substituição </a:t>
            </a:r>
            <a:r>
              <a:rPr lang="pt-BR" sz="800" dirty="0"/>
              <a:t>do terminal quando necessário para conformidade de exigência da Bandeira (Instituidor de Arranjo de Pagamento) ou outras entidades reguladoras</a:t>
            </a:r>
            <a:r>
              <a:rPr lang="pt-BR" sz="800" dirty="0" smtClean="0"/>
              <a:t>; Pesquisas </a:t>
            </a:r>
            <a:r>
              <a:rPr lang="pt-BR" sz="800" dirty="0"/>
              <a:t>e desenvolvimento para evolução tecnológica relativo a oferta nos terminais de serviços agregados</a:t>
            </a:r>
            <a:r>
              <a:rPr lang="pt-BR" sz="800" dirty="0" smtClean="0"/>
              <a:t>.</a:t>
            </a:r>
          </a:p>
          <a:p>
            <a:pPr marL="0" lvl="2"/>
            <a:r>
              <a:rPr lang="pt-BR" sz="1600" b="1" dirty="0">
                <a:solidFill>
                  <a:schemeClr val="accent3"/>
                </a:solidFill>
              </a:rPr>
              <a:t>Modelos Mais Comuns de Cobrança</a:t>
            </a:r>
          </a:p>
          <a:p>
            <a:pPr marL="82550" lvl="2" indent="-82550">
              <a:buFont typeface="Arial" pitchFamily="34" charset="0"/>
              <a:buChar char="•"/>
            </a:pPr>
            <a:r>
              <a:rPr lang="pt-BR" sz="1200" dirty="0"/>
              <a:t>Valor em R$, cobrado mensalmente, por terminal pré ou pós utilização, debitado diretamente da agenda de pagamentos ou através de boleto, fatura ou débito em conta</a:t>
            </a:r>
            <a:r>
              <a:rPr lang="pt-BR" sz="1200" dirty="0" smtClean="0"/>
              <a:t>.</a:t>
            </a:r>
          </a:p>
          <a:p>
            <a:pPr marL="0" lvl="2"/>
            <a:r>
              <a:rPr lang="pt-BR" sz="1600" b="1" dirty="0">
                <a:solidFill>
                  <a:schemeClr val="accent3"/>
                </a:solidFill>
              </a:rPr>
              <a:t>Recomendação para Publicação</a:t>
            </a:r>
          </a:p>
          <a:p>
            <a:pPr marL="171450" indent="-171450" algn="just">
              <a:buFont typeface="Arial" pitchFamily="34" charset="0"/>
              <a:buChar char="•"/>
            </a:pPr>
            <a:r>
              <a:rPr lang="pt-BR" sz="1200" b="1" dirty="0"/>
              <a:t>Fato Gerador: </a:t>
            </a:r>
            <a:r>
              <a:rPr lang="pt-BR" sz="1200" dirty="0"/>
              <a:t>Disponibilização ao estabelecimento de equipamento de qualquer natureza e softwares relacionados, de propriedade da Credenciadora, para a realização das transações e execução de outras funcionalidades atribuídas ao sistema da </a:t>
            </a:r>
            <a:r>
              <a:rPr lang="pt-BR" sz="1200" dirty="0" smtClean="0"/>
              <a:t>credenciadora.</a:t>
            </a:r>
            <a:endParaRPr lang="pt-BR" sz="1200" dirty="0"/>
          </a:p>
          <a:p>
            <a:pPr marL="171450" indent="-171450" algn="just">
              <a:buFont typeface="Arial" pitchFamily="34" charset="0"/>
              <a:buChar char="•"/>
            </a:pPr>
            <a:r>
              <a:rPr lang="pt-BR" sz="1200" b="1" dirty="0"/>
              <a:t>Cobrança: </a:t>
            </a:r>
            <a:r>
              <a:rPr lang="pt-BR" sz="1200" dirty="0" smtClean="0"/>
              <a:t>Por </a:t>
            </a:r>
            <a:r>
              <a:rPr lang="pt-BR" sz="1200" dirty="0"/>
              <a:t>terminal, a contar de sua disponibilização, e de acordo com demais condições (por exemplo: periodicidade) a serem definidas por cada credenciadora.</a:t>
            </a:r>
          </a:p>
          <a:p>
            <a:pPr marL="449263" lvl="2" indent="-82550">
              <a:buFont typeface="Arial" pitchFamily="34" charset="0"/>
              <a:buChar char="•"/>
            </a:pPr>
            <a:endParaRPr lang="pt-BR" sz="800" dirty="0"/>
          </a:p>
        </p:txBody>
      </p:sp>
      <p:sp>
        <p:nvSpPr>
          <p:cNvPr id="6" name="Título 1"/>
          <p:cNvSpPr>
            <a:spLocks noGrp="1"/>
          </p:cNvSpPr>
          <p:nvPr>
            <p:ph type="title"/>
          </p:nvPr>
        </p:nvSpPr>
        <p:spPr>
          <a:xfrm>
            <a:off x="386535" y="260648"/>
            <a:ext cx="7233465" cy="534779"/>
          </a:xfrm>
        </p:spPr>
        <p:txBody>
          <a:bodyPr>
            <a:noAutofit/>
          </a:bodyPr>
          <a:lstStyle/>
          <a:p>
            <a:r>
              <a:rPr lang="pt-BR" sz="2400" b="1" dirty="0" smtClean="0"/>
              <a:t>Resultado das </a:t>
            </a:r>
            <a:r>
              <a:rPr lang="pt-BR" sz="2400" b="1" dirty="0"/>
              <a:t>Discussões </a:t>
            </a:r>
            <a:r>
              <a:rPr lang="pt-BR" sz="2400" dirty="0" smtClean="0"/>
              <a:t>–</a:t>
            </a:r>
            <a:br>
              <a:rPr lang="pt-BR" sz="2400" dirty="0" smtClean="0"/>
            </a:br>
            <a:r>
              <a:rPr lang="pt-BR" sz="2400" dirty="0" smtClean="0"/>
              <a:t>Tarifas de Publicação Obrigatória</a:t>
            </a:r>
            <a:endParaRPr lang="pt-BR" sz="2400" dirty="0"/>
          </a:p>
        </p:txBody>
      </p:sp>
    </p:spTree>
    <p:extLst>
      <p:ext uri="{BB962C8B-B14F-4D97-AF65-F5344CB8AC3E}">
        <p14:creationId xmlns:p14="http://schemas.microsoft.com/office/powerpoint/2010/main" val="945699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ângulo de cantos arredondados 7"/>
          <p:cNvSpPr/>
          <p:nvPr/>
        </p:nvSpPr>
        <p:spPr>
          <a:xfrm>
            <a:off x="414786" y="1133745"/>
            <a:ext cx="1980000" cy="5040560"/>
          </a:xfrm>
          <a:prstGeom prst="roundRect">
            <a:avLst>
              <a:gd name="adj" fmla="val 9613"/>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pt-BR" sz="1600" b="1" dirty="0" smtClean="0">
                <a:solidFill>
                  <a:schemeClr val="bg1"/>
                </a:solidFill>
              </a:rPr>
              <a:t>5. </a:t>
            </a:r>
            <a:r>
              <a:rPr lang="pt-BR" sz="1600" b="1" dirty="0">
                <a:solidFill>
                  <a:schemeClr val="bg1"/>
                </a:solidFill>
              </a:rPr>
              <a:t>TARIFA DE CONECTIVIDADE</a:t>
            </a:r>
          </a:p>
        </p:txBody>
      </p:sp>
      <p:sp>
        <p:nvSpPr>
          <p:cNvPr id="4" name="Retângulo 3"/>
          <p:cNvSpPr/>
          <p:nvPr/>
        </p:nvSpPr>
        <p:spPr>
          <a:xfrm>
            <a:off x="2411759" y="1423224"/>
            <a:ext cx="6435715" cy="4124206"/>
          </a:xfrm>
          <a:prstGeom prst="rect">
            <a:avLst/>
          </a:prstGeom>
        </p:spPr>
        <p:txBody>
          <a:bodyPr wrap="square">
            <a:spAutoFit/>
          </a:bodyPr>
          <a:lstStyle/>
          <a:p>
            <a:r>
              <a:rPr lang="pt-BR" sz="1600" b="1" dirty="0">
                <a:solidFill>
                  <a:schemeClr val="accent3"/>
                </a:solidFill>
              </a:rPr>
              <a:t>Escopo</a:t>
            </a:r>
          </a:p>
          <a:p>
            <a:pPr marL="82550" indent="-82550">
              <a:buFont typeface="Arial" pitchFamily="34" charset="0"/>
              <a:buChar char="•"/>
            </a:pPr>
            <a:r>
              <a:rPr lang="pt-BR" sz="1200" dirty="0" smtClean="0"/>
              <a:t>Remuneração dos </a:t>
            </a:r>
            <a:r>
              <a:rPr lang="pt-BR" sz="1200" dirty="0"/>
              <a:t>serviços relacionados aos processos de conexão à plataforma tecnológica da Credenciadora (Instituição de Pagamento - IP) contratada conforme abaixo, para os casos onde a transação seja recebida na Credenciadora (Instituição de Pagamento - IP) via solução de captura de terceiros (soluções de captura de outra Credenciadora (Instituição de Pagamento - IP), de fornecedores de rede / terminal ou de propriedade do próprio Estabelecimento Comercial):</a:t>
            </a:r>
          </a:p>
          <a:p>
            <a:pPr marL="273050" lvl="1" indent="-95250">
              <a:buFont typeface="Arial" pitchFamily="34" charset="0"/>
              <a:buChar char="•"/>
            </a:pPr>
            <a:r>
              <a:rPr lang="pt-BR" sz="900" dirty="0"/>
              <a:t>Customização de processos e sistemas (quando aplicável);</a:t>
            </a:r>
          </a:p>
          <a:p>
            <a:pPr marL="273050" lvl="1" indent="-95250">
              <a:buFont typeface="Arial" pitchFamily="34" charset="0"/>
              <a:buChar char="•"/>
            </a:pPr>
            <a:r>
              <a:rPr lang="pt-BR" sz="900" dirty="0"/>
              <a:t>Testes e certificação interna e externa do aplicativo / chaves de criptografia em equipamentos de terceiros;</a:t>
            </a:r>
          </a:p>
          <a:p>
            <a:pPr marL="273050" lvl="1" indent="-95250">
              <a:buFont typeface="Arial" pitchFamily="34" charset="0"/>
              <a:buChar char="•"/>
            </a:pPr>
            <a:r>
              <a:rPr lang="pt-BR" sz="900" dirty="0"/>
              <a:t>Controles e gestão sobre parque de terminais de terceiros (validade PCI, chaves de criptografia e número de série dos terminais para controle de conexão na rede da Credenciadora  (Instituição de Pagamento - IP);</a:t>
            </a:r>
          </a:p>
          <a:p>
            <a:pPr marL="273050" lvl="1" indent="-95250">
              <a:buFont typeface="Arial" pitchFamily="34" charset="0"/>
              <a:buChar char="•"/>
            </a:pPr>
            <a:r>
              <a:rPr lang="pt-BR" sz="900" dirty="0"/>
              <a:t>Atualização de versões no parque existente</a:t>
            </a:r>
            <a:r>
              <a:rPr lang="pt-BR" sz="900" dirty="0" smtClean="0"/>
              <a:t>.</a:t>
            </a:r>
          </a:p>
          <a:p>
            <a:pPr marL="273050" lvl="1" indent="-95250">
              <a:buFont typeface="Arial" pitchFamily="34" charset="0"/>
              <a:buChar char="•"/>
            </a:pPr>
            <a:endParaRPr lang="pt-BR" sz="900" dirty="0"/>
          </a:p>
          <a:p>
            <a:pPr marL="0" lvl="1"/>
            <a:r>
              <a:rPr lang="pt-BR" sz="1600" b="1" dirty="0">
                <a:solidFill>
                  <a:schemeClr val="accent3"/>
                </a:solidFill>
              </a:rPr>
              <a:t>Modelos Mais Comuns de Cobrança</a:t>
            </a:r>
            <a:endParaRPr lang="pt-BR" sz="1600" b="1" dirty="0" smtClean="0">
              <a:solidFill>
                <a:schemeClr val="accent3"/>
              </a:solidFill>
            </a:endParaRPr>
          </a:p>
          <a:p>
            <a:pPr marL="82550" lvl="1" indent="-82550">
              <a:buFont typeface="Arial" pitchFamily="34" charset="0"/>
              <a:buChar char="•"/>
            </a:pPr>
            <a:r>
              <a:rPr lang="pt-BR" sz="1200" dirty="0"/>
              <a:t>Valor em R$, cobrado mensalmente, por conexão pré ou pós utilização, debitado diretamente da agenda de pagamentos ou através de boleto, fatura ou débito em conta.</a:t>
            </a:r>
          </a:p>
          <a:p>
            <a:pPr marL="82550" lvl="1" indent="-82550">
              <a:buFont typeface="Arial" pitchFamily="34" charset="0"/>
              <a:buChar char="•"/>
            </a:pPr>
            <a:r>
              <a:rPr lang="pt-BR" sz="1200" dirty="0"/>
              <a:t>Normalmente há uma conexão TEF para cada CNPJ completo (filial / ponto de venda)</a:t>
            </a:r>
          </a:p>
          <a:p>
            <a:pPr marL="0" lvl="1"/>
            <a:endParaRPr lang="pt-BR" sz="1600" b="1" dirty="0">
              <a:solidFill>
                <a:schemeClr val="accent3"/>
              </a:solidFill>
            </a:endParaRPr>
          </a:p>
          <a:p>
            <a:pPr marL="0" lvl="1"/>
            <a:r>
              <a:rPr lang="pt-BR" sz="1600" b="1" dirty="0">
                <a:solidFill>
                  <a:schemeClr val="accent3"/>
                </a:solidFill>
              </a:rPr>
              <a:t>Recomendação de </a:t>
            </a:r>
            <a:r>
              <a:rPr lang="pt-BR" sz="1600" b="1" dirty="0" smtClean="0">
                <a:solidFill>
                  <a:schemeClr val="accent3"/>
                </a:solidFill>
              </a:rPr>
              <a:t>Publicação</a:t>
            </a:r>
          </a:p>
          <a:p>
            <a:pPr marL="171450" indent="-171450">
              <a:buFont typeface="Arial" pitchFamily="34" charset="0"/>
              <a:buChar char="•"/>
            </a:pPr>
            <a:r>
              <a:rPr lang="pt-BR" sz="1200" b="1" dirty="0"/>
              <a:t>Fato Gerador: </a:t>
            </a:r>
            <a:r>
              <a:rPr lang="pt-BR" sz="1200" dirty="0"/>
              <a:t>Disponibilização de conexão entre o equipamento de propriedade do estabelecimento ou de terceiro com o sistema da </a:t>
            </a:r>
            <a:r>
              <a:rPr lang="pt-BR" sz="1200" dirty="0" smtClean="0"/>
              <a:t>credenciadora.</a:t>
            </a:r>
            <a:endParaRPr lang="pt-BR" sz="1200" dirty="0"/>
          </a:p>
          <a:p>
            <a:pPr marL="171450" indent="-171450" algn="just">
              <a:buFont typeface="Arial" pitchFamily="34" charset="0"/>
              <a:buChar char="•"/>
            </a:pPr>
            <a:r>
              <a:rPr lang="pt-BR" sz="1200" b="1" dirty="0"/>
              <a:t>Cobrança: </a:t>
            </a:r>
            <a:r>
              <a:rPr lang="pt-BR" sz="1200" dirty="0" smtClean="0"/>
              <a:t>Por </a:t>
            </a:r>
            <a:r>
              <a:rPr lang="pt-BR" sz="1200" dirty="0"/>
              <a:t>conexão e de acordo com demais condições (por exemplo: periodicidade) a serem definidas por cada credenciadora. </a:t>
            </a:r>
          </a:p>
        </p:txBody>
      </p:sp>
      <p:sp>
        <p:nvSpPr>
          <p:cNvPr id="6" name="Título 1"/>
          <p:cNvSpPr>
            <a:spLocks noGrp="1"/>
          </p:cNvSpPr>
          <p:nvPr>
            <p:ph type="title"/>
          </p:nvPr>
        </p:nvSpPr>
        <p:spPr>
          <a:xfrm>
            <a:off x="386535" y="260648"/>
            <a:ext cx="7233465" cy="534779"/>
          </a:xfrm>
        </p:spPr>
        <p:txBody>
          <a:bodyPr>
            <a:noAutofit/>
          </a:bodyPr>
          <a:lstStyle/>
          <a:p>
            <a:r>
              <a:rPr lang="pt-BR" sz="2400" b="1" dirty="0" smtClean="0"/>
              <a:t>Resultado das </a:t>
            </a:r>
            <a:r>
              <a:rPr lang="pt-BR" sz="2400" b="1" dirty="0"/>
              <a:t>Discussões </a:t>
            </a:r>
            <a:r>
              <a:rPr lang="pt-BR" sz="2400" dirty="0" smtClean="0"/>
              <a:t>–</a:t>
            </a:r>
            <a:br>
              <a:rPr lang="pt-BR" sz="2400" dirty="0" smtClean="0"/>
            </a:br>
            <a:r>
              <a:rPr lang="pt-BR" sz="2400" dirty="0" smtClean="0"/>
              <a:t>Tarifas de Publicação Obrigatória</a:t>
            </a:r>
            <a:endParaRPr lang="pt-BR" sz="2400" dirty="0"/>
          </a:p>
        </p:txBody>
      </p:sp>
    </p:spTree>
    <p:extLst>
      <p:ext uri="{BB962C8B-B14F-4D97-AF65-F5344CB8AC3E}">
        <p14:creationId xmlns:p14="http://schemas.microsoft.com/office/powerpoint/2010/main" val="39897226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ângulo 7"/>
          <p:cNvSpPr/>
          <p:nvPr/>
        </p:nvSpPr>
        <p:spPr>
          <a:xfrm>
            <a:off x="335645" y="1745161"/>
            <a:ext cx="2757076" cy="1278794"/>
          </a:xfrm>
          <a:prstGeom prst="rect">
            <a:avLst/>
          </a:prstGeom>
          <a:solidFill>
            <a:schemeClr val="tx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u="sng" dirty="0">
                <a:solidFill>
                  <a:schemeClr val="bg1"/>
                </a:solidFill>
              </a:rPr>
              <a:t>NÃO TERÃO RESTRIÇÕES PARA COBRANÇA </a:t>
            </a:r>
            <a:r>
              <a:rPr lang="pt-BR" sz="1200" b="1" u="sng" dirty="0" smtClean="0">
                <a:solidFill>
                  <a:schemeClr val="bg1"/>
                </a:solidFill>
              </a:rPr>
              <a:t>MAS COMO NÃO SÃO COBRADOS HOJE </a:t>
            </a:r>
            <a:r>
              <a:rPr lang="pt-BR" sz="1200" b="1" dirty="0" smtClean="0">
                <a:solidFill>
                  <a:schemeClr val="bg1"/>
                </a:solidFill>
              </a:rPr>
              <a:t>NÃO </a:t>
            </a:r>
            <a:r>
              <a:rPr lang="pt-BR" sz="1200" b="1" dirty="0">
                <a:solidFill>
                  <a:schemeClr val="bg1"/>
                </a:solidFill>
              </a:rPr>
              <a:t>APARECERÃO NA TABELA DE </a:t>
            </a:r>
            <a:r>
              <a:rPr lang="pt-BR" sz="1200" b="1" dirty="0" smtClean="0">
                <a:solidFill>
                  <a:schemeClr val="bg1"/>
                </a:solidFill>
              </a:rPr>
              <a:t>TARIFAS PADRÃO</a:t>
            </a:r>
            <a:endParaRPr lang="pt-BR" sz="1200" b="1" dirty="0">
              <a:solidFill>
                <a:schemeClr val="bg1"/>
              </a:solidFill>
            </a:endParaRPr>
          </a:p>
        </p:txBody>
      </p:sp>
      <p:sp>
        <p:nvSpPr>
          <p:cNvPr id="10" name="Retângulo 9"/>
          <p:cNvSpPr/>
          <p:nvPr/>
        </p:nvSpPr>
        <p:spPr>
          <a:xfrm>
            <a:off x="329760" y="3175084"/>
            <a:ext cx="2757076" cy="2880000"/>
          </a:xfrm>
          <a:prstGeom prst="rect">
            <a:avLst/>
          </a:prstGeom>
          <a:solidFill>
            <a:schemeClr val="tx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u="sng" dirty="0">
                <a:solidFill>
                  <a:schemeClr val="bg1"/>
                </a:solidFill>
              </a:rPr>
              <a:t>PODEM SER COBRADOS </a:t>
            </a:r>
            <a:endParaRPr lang="pt-BR" sz="1200" b="1" u="sng" dirty="0" smtClean="0">
              <a:solidFill>
                <a:schemeClr val="bg1"/>
              </a:solidFill>
            </a:endParaRPr>
          </a:p>
          <a:p>
            <a:pPr algn="ctr"/>
            <a:r>
              <a:rPr lang="pt-BR" sz="1200" b="1" dirty="0" smtClean="0">
                <a:solidFill>
                  <a:schemeClr val="bg1"/>
                </a:solidFill>
              </a:rPr>
              <a:t>MAS </a:t>
            </a:r>
            <a:r>
              <a:rPr lang="pt-BR" sz="1200" b="1" dirty="0">
                <a:solidFill>
                  <a:schemeClr val="bg1"/>
                </a:solidFill>
              </a:rPr>
              <a:t>NÃO DEVERÃO </a:t>
            </a:r>
            <a:r>
              <a:rPr lang="pt-BR" sz="1200" b="1" dirty="0" smtClean="0">
                <a:solidFill>
                  <a:schemeClr val="bg1"/>
                </a:solidFill>
              </a:rPr>
              <a:t>APARECER NA TABELA </a:t>
            </a:r>
            <a:r>
              <a:rPr lang="pt-BR" sz="1200" b="1" dirty="0">
                <a:solidFill>
                  <a:schemeClr val="bg1"/>
                </a:solidFill>
              </a:rPr>
              <a:t>DE TARIFAS </a:t>
            </a:r>
            <a:r>
              <a:rPr lang="pt-BR" sz="1200" b="1" dirty="0" smtClean="0">
                <a:solidFill>
                  <a:schemeClr val="bg1"/>
                </a:solidFill>
              </a:rPr>
              <a:t>PADRÃO </a:t>
            </a:r>
          </a:p>
          <a:p>
            <a:pPr algn="ctr"/>
            <a:r>
              <a:rPr lang="pt-BR" sz="1200" b="1" dirty="0" smtClean="0">
                <a:solidFill>
                  <a:schemeClr val="bg1"/>
                </a:solidFill>
              </a:rPr>
              <a:t>POR </a:t>
            </a:r>
            <a:r>
              <a:rPr lang="pt-BR" sz="1200" b="1" dirty="0">
                <a:solidFill>
                  <a:schemeClr val="bg1"/>
                </a:solidFill>
              </a:rPr>
              <a:t>SEREM SERVIÇOS DE VALOR AGREGADO, </a:t>
            </a:r>
            <a:r>
              <a:rPr lang="pt-BR" sz="1200" b="1" dirty="0" smtClean="0">
                <a:solidFill>
                  <a:schemeClr val="bg1"/>
                </a:solidFill>
              </a:rPr>
              <a:t>NÃO </a:t>
            </a:r>
            <a:r>
              <a:rPr lang="pt-BR" sz="1200" b="1" dirty="0">
                <a:solidFill>
                  <a:schemeClr val="bg1"/>
                </a:solidFill>
              </a:rPr>
              <a:t>MANDATÓRIOS E NÃO LIGADOS AO CORE DE PAGAMENTO</a:t>
            </a:r>
          </a:p>
        </p:txBody>
      </p:sp>
      <p:graphicFrame>
        <p:nvGraphicFramePr>
          <p:cNvPr id="6" name="Tabela 5"/>
          <p:cNvGraphicFramePr>
            <a:graphicFrameLocks noGrp="1"/>
          </p:cNvGraphicFramePr>
          <p:nvPr>
            <p:extLst>
              <p:ext uri="{D42A27DB-BD31-4B8C-83A1-F6EECF244321}">
                <p14:modId xmlns:p14="http://schemas.microsoft.com/office/powerpoint/2010/main" val="3246698084"/>
              </p:ext>
            </p:extLst>
          </p:nvPr>
        </p:nvGraphicFramePr>
        <p:xfrm>
          <a:off x="3221850" y="1745164"/>
          <a:ext cx="5625625" cy="1287304"/>
        </p:xfrm>
        <a:graphic>
          <a:graphicData uri="http://schemas.openxmlformats.org/drawingml/2006/table">
            <a:tbl>
              <a:tblPr>
                <a:tableStyleId>{ED083AE6-46FA-4A59-8FB0-9F97EB10719F}</a:tableStyleId>
              </a:tblPr>
              <a:tblGrid>
                <a:gridCol w="3825425"/>
                <a:gridCol w="1800200"/>
              </a:tblGrid>
              <a:tr h="102868">
                <a:tc>
                  <a:txBody>
                    <a:bodyPr/>
                    <a:lstStyle/>
                    <a:p>
                      <a:pPr algn="ctr" fontAlgn="t"/>
                      <a:r>
                        <a:rPr lang="pt-BR" sz="1000" b="1" u="none" strike="noStrike" dirty="0" smtClean="0">
                          <a:effectLst/>
                        </a:rPr>
                        <a:t>TARIFA</a:t>
                      </a:r>
                      <a:endParaRPr lang="pt-BR" sz="1000" b="1" i="0" u="none" strike="noStrike" dirty="0">
                        <a:solidFill>
                          <a:srgbClr val="000000"/>
                        </a:solidFill>
                        <a:effectLst/>
                        <a:latin typeface="Calibri"/>
                      </a:endParaRPr>
                    </a:p>
                  </a:txBody>
                  <a:tcPr marL="8513" marR="8513" marT="8513"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solidFill>
                  </a:tcPr>
                </a:tc>
                <a:tc>
                  <a:txBody>
                    <a:bodyPr/>
                    <a:lstStyle/>
                    <a:p>
                      <a:pPr algn="ctr" fontAlgn="ctr"/>
                      <a:r>
                        <a:rPr lang="pt-BR" sz="1000" b="1" u="none" strike="noStrike" dirty="0" smtClean="0">
                          <a:effectLst/>
                        </a:rPr>
                        <a:t>CATEGORIA</a:t>
                      </a:r>
                      <a:endParaRPr lang="pt-BR" sz="1000" b="1" i="0" u="none" strike="noStrike" dirty="0">
                        <a:solidFill>
                          <a:srgbClr val="000000"/>
                        </a:solidFill>
                        <a:effectLst/>
                        <a:latin typeface="Calibri"/>
                      </a:endParaRPr>
                    </a:p>
                  </a:txBody>
                  <a:tcPr marL="8513" marR="8513" marT="851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solidFill>
                  </a:tcPr>
                </a:tc>
              </a:tr>
              <a:tr h="102868">
                <a:tc>
                  <a:txBody>
                    <a:bodyPr/>
                    <a:lstStyle/>
                    <a:p>
                      <a:pPr algn="l" fontAlgn="t"/>
                      <a:r>
                        <a:rPr lang="pt-BR" sz="1000" u="none" strike="noStrike" dirty="0" smtClean="0">
                          <a:effectLst/>
                        </a:rPr>
                        <a:t>Inatividade (*)</a:t>
                      </a:r>
                      <a:endParaRPr lang="pt-BR" sz="1000" b="1" i="0" u="none" strike="noStrike" dirty="0">
                        <a:solidFill>
                          <a:srgbClr val="000000"/>
                        </a:solidFill>
                        <a:effectLst/>
                        <a:latin typeface="Calibri"/>
                      </a:endParaRPr>
                    </a:p>
                  </a:txBody>
                  <a:tcPr marL="8513" marR="8513" marT="8513" marB="0" anchor="ctr">
                    <a:lnT w="3175" cap="flat" cmpd="sng" algn="ctr">
                      <a:solidFill>
                        <a:schemeClr val="tx1"/>
                      </a:solidFill>
                      <a:prstDash val="solid"/>
                      <a:round/>
                      <a:headEnd type="none" w="med" len="med"/>
                      <a:tailEnd type="none" w="med" len="med"/>
                    </a:lnT>
                  </a:tcPr>
                </a:tc>
                <a:tc>
                  <a:txBody>
                    <a:bodyPr/>
                    <a:lstStyle/>
                    <a:p>
                      <a:pPr algn="ctr" fontAlgn="ctr"/>
                      <a:r>
                        <a:rPr lang="pt-BR" sz="1000" u="none" strike="noStrike" dirty="0" smtClean="0">
                          <a:effectLst/>
                        </a:rPr>
                        <a:t> Tarifas inatividade / baixo volume</a:t>
                      </a:r>
                      <a:endParaRPr lang="pt-BR" sz="1000" b="1" i="0" u="none" strike="noStrike" dirty="0">
                        <a:solidFill>
                          <a:srgbClr val="000000"/>
                        </a:solidFill>
                        <a:effectLst/>
                        <a:latin typeface="+mn-lt"/>
                      </a:endParaRPr>
                    </a:p>
                  </a:txBody>
                  <a:tcPr marL="8513" marR="8513" marT="8513" marB="0" anchor="ctr">
                    <a:lnT w="3175" cap="flat" cmpd="sng" algn="ctr">
                      <a:solidFill>
                        <a:schemeClr val="tx1"/>
                      </a:solidFill>
                      <a:prstDash val="solid"/>
                      <a:round/>
                      <a:headEnd type="none" w="med" len="med"/>
                      <a:tailEnd type="none" w="med" len="med"/>
                    </a:lnT>
                  </a:tcPr>
                </a:tc>
              </a:tr>
              <a:tr h="102868">
                <a:tc>
                  <a:txBody>
                    <a:bodyPr/>
                    <a:lstStyle/>
                    <a:p>
                      <a:pPr algn="l" fontAlgn="t"/>
                      <a:r>
                        <a:rPr lang="pt-BR" sz="1000" b="0" i="0" u="none" strike="noStrike" dirty="0" smtClean="0">
                          <a:solidFill>
                            <a:srgbClr val="000000"/>
                          </a:solidFill>
                          <a:effectLst/>
                          <a:latin typeface="Calibri"/>
                        </a:rPr>
                        <a:t>Encerramento de Contrato (*)</a:t>
                      </a:r>
                      <a:endParaRPr lang="pt-BR" sz="1000" b="0" i="0" u="none" strike="noStrike" dirty="0">
                        <a:solidFill>
                          <a:srgbClr val="000000"/>
                        </a:solidFill>
                        <a:effectLst/>
                        <a:latin typeface="Calibri"/>
                      </a:endParaRPr>
                    </a:p>
                  </a:txBody>
                  <a:tcPr marL="8513" marR="8513" marT="8513" marB="0"/>
                </a:tc>
                <a:tc>
                  <a:txBody>
                    <a:bodyPr/>
                    <a:lstStyle/>
                    <a:p>
                      <a:pPr algn="ctr" fontAlgn="ctr"/>
                      <a:r>
                        <a:rPr lang="pt-BR" sz="1000" u="none" strike="noStrike" dirty="0" smtClean="0">
                          <a:effectLst/>
                        </a:rPr>
                        <a:t>Tarifas de Cadastro</a:t>
                      </a:r>
                      <a:endParaRPr lang="pt-BR" sz="1000" b="1" i="0" u="none" strike="noStrike" dirty="0">
                        <a:solidFill>
                          <a:srgbClr val="000000"/>
                        </a:solidFill>
                        <a:effectLst/>
                        <a:latin typeface="Calibri"/>
                      </a:endParaRPr>
                    </a:p>
                  </a:txBody>
                  <a:tcPr marL="8513" marR="8513" marT="8513" marB="0" anchor="ctr"/>
                </a:tc>
              </a:tr>
              <a:tr h="102868">
                <a:tc>
                  <a:txBody>
                    <a:bodyPr/>
                    <a:lstStyle/>
                    <a:p>
                      <a:pPr algn="l" fontAlgn="t"/>
                      <a:r>
                        <a:rPr lang="pt-BR" sz="1000" u="none" strike="noStrike" dirty="0" smtClean="0">
                          <a:effectLst/>
                        </a:rPr>
                        <a:t>Uso </a:t>
                      </a:r>
                      <a:r>
                        <a:rPr lang="pt-BR" sz="1000" u="none" strike="noStrike" dirty="0">
                          <a:effectLst/>
                        </a:rPr>
                        <a:t>Adicional de Ligações na Central de </a:t>
                      </a:r>
                      <a:r>
                        <a:rPr lang="pt-BR" sz="1000" u="none" strike="noStrike" dirty="0" smtClean="0">
                          <a:effectLst/>
                        </a:rPr>
                        <a:t>Relacionamento (*)</a:t>
                      </a:r>
                      <a:endParaRPr lang="pt-BR" sz="1000" b="1" i="0" u="none" strike="noStrike" dirty="0">
                        <a:solidFill>
                          <a:srgbClr val="000000"/>
                        </a:solidFill>
                        <a:effectLst/>
                        <a:latin typeface="Calibri"/>
                      </a:endParaRPr>
                    </a:p>
                  </a:txBody>
                  <a:tcPr marL="8513" marR="8513" marT="8513" marB="0"/>
                </a:tc>
                <a:tc rowSpan="3">
                  <a:txBody>
                    <a:bodyPr/>
                    <a:lstStyle/>
                    <a:p>
                      <a:pPr algn="ctr" fontAlgn="ctr"/>
                      <a:r>
                        <a:rPr lang="pt-BR" sz="1000" u="none" strike="noStrike" dirty="0" smtClean="0">
                          <a:effectLst/>
                        </a:rPr>
                        <a:t> Tarifas </a:t>
                      </a:r>
                      <a:r>
                        <a:rPr lang="pt-BR" sz="1000" u="none" strike="noStrike" dirty="0">
                          <a:effectLst/>
                        </a:rPr>
                        <a:t>de Uso Adicional ou Diferenciado</a:t>
                      </a:r>
                      <a:endParaRPr lang="pt-BR" sz="1000" b="1" i="0" u="none" strike="noStrike" dirty="0">
                        <a:solidFill>
                          <a:srgbClr val="000000"/>
                        </a:solidFill>
                        <a:effectLst/>
                        <a:latin typeface="Calibri"/>
                      </a:endParaRPr>
                    </a:p>
                  </a:txBody>
                  <a:tcPr marL="8513" marR="8513" marT="8513" marB="0" anchor="ctr"/>
                </a:tc>
              </a:tr>
              <a:tr h="102868">
                <a:tc>
                  <a:txBody>
                    <a:bodyPr/>
                    <a:lstStyle/>
                    <a:p>
                      <a:pPr algn="l" fontAlgn="t"/>
                      <a:r>
                        <a:rPr lang="pt-BR" sz="1000" u="none" strike="noStrike" dirty="0" smtClean="0">
                          <a:effectLst/>
                        </a:rPr>
                        <a:t>Uso </a:t>
                      </a:r>
                      <a:r>
                        <a:rPr lang="pt-BR" sz="1000" u="none" strike="noStrike" dirty="0">
                          <a:effectLst/>
                        </a:rPr>
                        <a:t>Adicional de Ligações no Suporte Técnico</a:t>
                      </a:r>
                      <a:endParaRPr lang="pt-BR" sz="1000" b="1" i="0" u="none" strike="noStrike" dirty="0">
                        <a:solidFill>
                          <a:srgbClr val="000000"/>
                        </a:solidFill>
                        <a:effectLst/>
                        <a:latin typeface="Calibri"/>
                      </a:endParaRPr>
                    </a:p>
                  </a:txBody>
                  <a:tcPr marL="8513" marR="8513" marT="8513" marB="0"/>
                </a:tc>
                <a:tc vMerge="1">
                  <a:txBody>
                    <a:bodyPr/>
                    <a:lstStyle/>
                    <a:p>
                      <a:endParaRPr lang="pt-BR"/>
                    </a:p>
                  </a:txBody>
                  <a:tcPr/>
                </a:tc>
              </a:tr>
              <a:tr h="102868">
                <a:tc>
                  <a:txBody>
                    <a:bodyPr/>
                    <a:lstStyle/>
                    <a:p>
                      <a:pPr algn="l" fontAlgn="t"/>
                      <a:r>
                        <a:rPr lang="pt-BR" sz="1000" u="none" strike="noStrike" dirty="0" smtClean="0">
                          <a:effectLst/>
                        </a:rPr>
                        <a:t>Uso </a:t>
                      </a:r>
                      <a:r>
                        <a:rPr lang="pt-BR" sz="1000" u="none" strike="noStrike" dirty="0">
                          <a:effectLst/>
                        </a:rPr>
                        <a:t>Adicional de merchandising - 2ª Via de Sinalização Básica</a:t>
                      </a:r>
                      <a:endParaRPr lang="pt-BR" sz="1000" b="1" i="0" u="none" strike="noStrike" dirty="0">
                        <a:solidFill>
                          <a:srgbClr val="000000"/>
                        </a:solidFill>
                        <a:effectLst/>
                        <a:latin typeface="Calibri"/>
                      </a:endParaRPr>
                    </a:p>
                  </a:txBody>
                  <a:tcPr marL="8513" marR="8513" marT="8513" marB="0"/>
                </a:tc>
                <a:tc vMerge="1">
                  <a:txBody>
                    <a:bodyPr/>
                    <a:lstStyle/>
                    <a:p>
                      <a:endParaRPr lang="pt-BR"/>
                    </a:p>
                  </a:txBody>
                  <a:tcPr/>
                </a:tc>
              </a:tr>
              <a:tr h="102868">
                <a:tc>
                  <a:txBody>
                    <a:bodyPr/>
                    <a:lstStyle/>
                    <a:p>
                      <a:pPr algn="l" fontAlgn="t"/>
                      <a:r>
                        <a:rPr lang="pt-BR" sz="1000" u="none" strike="noStrike" dirty="0" smtClean="0">
                          <a:effectLst/>
                        </a:rPr>
                        <a:t>Habilitação </a:t>
                      </a:r>
                      <a:r>
                        <a:rPr lang="pt-BR" sz="1000" u="none" strike="noStrike" dirty="0">
                          <a:effectLst/>
                        </a:rPr>
                        <a:t>de DCC - </a:t>
                      </a:r>
                      <a:r>
                        <a:rPr lang="pt-BR" sz="1000" u="none" strike="noStrike" dirty="0" smtClean="0">
                          <a:effectLst/>
                        </a:rPr>
                        <a:t>Pagamento </a:t>
                      </a:r>
                      <a:r>
                        <a:rPr lang="pt-BR" sz="1000" u="none" strike="noStrike" dirty="0">
                          <a:effectLst/>
                        </a:rPr>
                        <a:t>em Moeda do País de Origem</a:t>
                      </a:r>
                      <a:endParaRPr lang="pt-BR" sz="1000" b="1" i="0" u="none" strike="noStrike" dirty="0">
                        <a:solidFill>
                          <a:srgbClr val="000000"/>
                        </a:solidFill>
                        <a:effectLst/>
                        <a:latin typeface="Calibri"/>
                      </a:endParaRPr>
                    </a:p>
                  </a:txBody>
                  <a:tcPr marL="8513" marR="8513" marT="8513" marB="0"/>
                </a:tc>
                <a:tc rowSpan="2">
                  <a:txBody>
                    <a:bodyPr/>
                    <a:lstStyle/>
                    <a:p>
                      <a:pPr algn="ctr" fontAlgn="ctr"/>
                      <a:r>
                        <a:rPr lang="pt-BR" sz="1000" u="none" strike="noStrike" dirty="0" smtClean="0">
                          <a:effectLst/>
                        </a:rPr>
                        <a:t> Tarifas </a:t>
                      </a:r>
                      <a:r>
                        <a:rPr lang="pt-BR" sz="1000" u="none" strike="noStrike" dirty="0">
                          <a:effectLst/>
                        </a:rPr>
                        <a:t>de Administração de Soluções Segmentadas</a:t>
                      </a:r>
                      <a:endParaRPr lang="pt-BR" sz="1000" b="1" i="0" u="none" strike="noStrike" dirty="0">
                        <a:solidFill>
                          <a:srgbClr val="000000"/>
                        </a:solidFill>
                        <a:effectLst/>
                        <a:latin typeface="Calibri"/>
                      </a:endParaRPr>
                    </a:p>
                  </a:txBody>
                  <a:tcPr marL="8513" marR="8513" marT="8513" marB="0" anchor="ctr"/>
                </a:tc>
              </a:tr>
              <a:tr h="102868">
                <a:tc>
                  <a:txBody>
                    <a:bodyPr/>
                    <a:lstStyle/>
                    <a:p>
                      <a:pPr algn="l" fontAlgn="t"/>
                      <a:r>
                        <a:rPr lang="pt-BR" sz="1000" u="none" strike="noStrike" dirty="0" smtClean="0">
                          <a:effectLst/>
                        </a:rPr>
                        <a:t>Uso </a:t>
                      </a:r>
                      <a:r>
                        <a:rPr lang="pt-BR" sz="1000" u="none" strike="noStrike" dirty="0">
                          <a:effectLst/>
                        </a:rPr>
                        <a:t>de Pré </a:t>
                      </a:r>
                      <a:r>
                        <a:rPr lang="pt-BR" sz="1000" u="none" strike="noStrike" dirty="0" smtClean="0">
                          <a:effectLst/>
                        </a:rPr>
                        <a:t>Autorização (*)</a:t>
                      </a:r>
                      <a:endParaRPr lang="pt-BR" sz="1000" b="1" i="0" u="none" strike="noStrike" dirty="0">
                        <a:solidFill>
                          <a:srgbClr val="000000"/>
                        </a:solidFill>
                        <a:effectLst/>
                        <a:latin typeface="Calibri"/>
                      </a:endParaRPr>
                    </a:p>
                  </a:txBody>
                  <a:tcPr marL="8513" marR="8513" marT="8513" marB="0"/>
                </a:tc>
                <a:tc vMerge="1">
                  <a:txBody>
                    <a:bodyPr/>
                    <a:lstStyle/>
                    <a:p>
                      <a:endParaRPr lang="pt-BR"/>
                    </a:p>
                  </a:txBody>
                  <a:tcPr/>
                </a:tc>
              </a:tr>
            </a:tbl>
          </a:graphicData>
        </a:graphic>
      </p:graphicFrame>
      <p:graphicFrame>
        <p:nvGraphicFramePr>
          <p:cNvPr id="7" name="Tabela 6"/>
          <p:cNvGraphicFramePr>
            <a:graphicFrameLocks noGrp="1"/>
          </p:cNvGraphicFramePr>
          <p:nvPr>
            <p:extLst>
              <p:ext uri="{D42A27DB-BD31-4B8C-83A1-F6EECF244321}">
                <p14:modId xmlns:p14="http://schemas.microsoft.com/office/powerpoint/2010/main" val="4290325320"/>
              </p:ext>
            </p:extLst>
          </p:nvPr>
        </p:nvGraphicFramePr>
        <p:xfrm>
          <a:off x="3221850" y="3158970"/>
          <a:ext cx="5625625" cy="2896434"/>
        </p:xfrm>
        <a:graphic>
          <a:graphicData uri="http://schemas.openxmlformats.org/drawingml/2006/table">
            <a:tbl>
              <a:tblPr>
                <a:tableStyleId>{ED083AE6-46FA-4A59-8FB0-9F97EB10719F}</a:tableStyleId>
              </a:tblPr>
              <a:tblGrid>
                <a:gridCol w="3825425"/>
                <a:gridCol w="1800200"/>
              </a:tblGrid>
              <a:tr h="96493">
                <a:tc>
                  <a:txBody>
                    <a:bodyPr/>
                    <a:lstStyle/>
                    <a:p>
                      <a:pPr algn="ctr" fontAlgn="t"/>
                      <a:r>
                        <a:rPr lang="pt-BR" sz="1000" b="1" u="none" strike="noStrike" dirty="0" smtClean="0">
                          <a:effectLst/>
                        </a:rPr>
                        <a:t>TARIFA</a:t>
                      </a:r>
                      <a:endParaRPr lang="pt-BR" sz="1000" b="1" i="0" u="none" strike="noStrike" dirty="0">
                        <a:solidFill>
                          <a:srgbClr val="000000"/>
                        </a:solidFill>
                        <a:effectLst/>
                        <a:latin typeface="Calibri"/>
                      </a:endParaRPr>
                    </a:p>
                  </a:txBody>
                  <a:tcPr marL="8513" marR="8513" marT="8513"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solidFill>
                  </a:tcPr>
                </a:tc>
                <a:tc>
                  <a:txBody>
                    <a:bodyPr/>
                    <a:lstStyle/>
                    <a:p>
                      <a:pPr algn="ctr" fontAlgn="ctr"/>
                      <a:r>
                        <a:rPr lang="pt-BR" sz="1000" b="1" u="none" strike="noStrike" dirty="0" smtClean="0">
                          <a:effectLst/>
                        </a:rPr>
                        <a:t>CATEGORIA</a:t>
                      </a:r>
                      <a:endParaRPr lang="pt-BR" sz="1000" b="1" i="0" u="none" strike="noStrike" dirty="0">
                        <a:solidFill>
                          <a:srgbClr val="000000"/>
                        </a:solidFill>
                        <a:effectLst/>
                        <a:latin typeface="Calibri"/>
                      </a:endParaRPr>
                    </a:p>
                  </a:txBody>
                  <a:tcPr marL="8513" marR="8513" marT="851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solidFill>
                  </a:tcPr>
                </a:tc>
              </a:tr>
              <a:tr h="96493">
                <a:tc>
                  <a:txBody>
                    <a:bodyPr/>
                    <a:lstStyle/>
                    <a:p>
                      <a:pPr algn="l" fontAlgn="t"/>
                      <a:r>
                        <a:rPr lang="pt-BR" sz="1000" u="none" strike="noStrike" dirty="0" smtClean="0">
                          <a:effectLst/>
                        </a:rPr>
                        <a:t>Grandes Clientes - Certificação </a:t>
                      </a:r>
                      <a:r>
                        <a:rPr lang="pt-BR" sz="1000" u="none" strike="noStrike" dirty="0">
                          <a:effectLst/>
                        </a:rPr>
                        <a:t>PCI </a:t>
                      </a:r>
                      <a:endParaRPr lang="pt-BR" sz="1000" b="1" i="0" u="none" strike="noStrike" dirty="0">
                        <a:solidFill>
                          <a:srgbClr val="000000"/>
                        </a:solidFill>
                        <a:effectLst/>
                        <a:latin typeface="Calibri"/>
                      </a:endParaRPr>
                    </a:p>
                  </a:txBody>
                  <a:tcPr marL="8513" marR="8513" marT="8513" marB="0">
                    <a:lnT w="3175" cap="flat" cmpd="sng" algn="ctr">
                      <a:solidFill>
                        <a:schemeClr val="tx1"/>
                      </a:solidFill>
                      <a:prstDash val="solid"/>
                      <a:round/>
                      <a:headEnd type="none" w="med" len="med"/>
                      <a:tailEnd type="none" w="med" len="med"/>
                    </a:lnT>
                  </a:tcPr>
                </a:tc>
                <a:tc rowSpan="6">
                  <a:txBody>
                    <a:bodyPr/>
                    <a:lstStyle/>
                    <a:p>
                      <a:pPr algn="ctr" fontAlgn="ctr"/>
                      <a:r>
                        <a:rPr lang="pt-BR" sz="1000" u="none" strike="noStrike" dirty="0" smtClean="0">
                          <a:effectLst/>
                        </a:rPr>
                        <a:t> Tarifas </a:t>
                      </a:r>
                      <a:r>
                        <a:rPr lang="pt-BR" sz="1000" u="none" strike="noStrike" dirty="0">
                          <a:effectLst/>
                        </a:rPr>
                        <a:t>de Serviços Agregados de Segurança</a:t>
                      </a:r>
                      <a:endParaRPr lang="pt-BR" sz="1000" b="1" i="0" u="none" strike="noStrike" dirty="0">
                        <a:solidFill>
                          <a:srgbClr val="000000"/>
                        </a:solidFill>
                        <a:effectLst/>
                        <a:latin typeface="Calibri"/>
                      </a:endParaRPr>
                    </a:p>
                  </a:txBody>
                  <a:tcPr marL="8513" marR="8513" marT="8513" marB="0" anchor="ctr">
                    <a:lnT w="3175" cap="flat" cmpd="sng" algn="ctr">
                      <a:solidFill>
                        <a:schemeClr val="tx1"/>
                      </a:solidFill>
                      <a:prstDash val="solid"/>
                      <a:round/>
                      <a:headEnd type="none" w="med" len="med"/>
                      <a:tailEnd type="none" w="med" len="med"/>
                    </a:lnT>
                  </a:tcPr>
                </a:tc>
              </a:tr>
              <a:tr h="96493">
                <a:tc>
                  <a:txBody>
                    <a:bodyPr/>
                    <a:lstStyle/>
                    <a:p>
                      <a:pPr algn="l" fontAlgn="t"/>
                      <a:r>
                        <a:rPr lang="pt-BR" sz="1000" u="none" strike="noStrike" dirty="0" smtClean="0">
                          <a:effectLst/>
                        </a:rPr>
                        <a:t>E-Commerce</a:t>
                      </a:r>
                      <a:r>
                        <a:rPr lang="pt-BR" sz="1000" u="none" strike="noStrike" baseline="0" dirty="0" smtClean="0">
                          <a:effectLst/>
                        </a:rPr>
                        <a:t> - </a:t>
                      </a:r>
                      <a:r>
                        <a:rPr lang="pt-BR" sz="1000" u="none" strike="noStrike" dirty="0" smtClean="0">
                          <a:effectLst/>
                        </a:rPr>
                        <a:t>Habilitação </a:t>
                      </a:r>
                      <a:r>
                        <a:rPr lang="pt-BR" sz="1000" u="none" strike="noStrike" dirty="0">
                          <a:effectLst/>
                        </a:rPr>
                        <a:t>e Uso de Solução de Autenticação </a:t>
                      </a:r>
                      <a:r>
                        <a:rPr lang="pt-BR" sz="1000" u="none" strike="noStrike" dirty="0" smtClean="0">
                          <a:effectLst/>
                        </a:rPr>
                        <a:t>– </a:t>
                      </a:r>
                      <a:r>
                        <a:rPr lang="pt-BR" sz="1000" u="none" strike="noStrike" dirty="0">
                          <a:effectLst/>
                        </a:rPr>
                        <a:t>MPI</a:t>
                      </a:r>
                      <a:endParaRPr lang="pt-BR" sz="1000" b="1" i="0" u="none" strike="noStrike" dirty="0">
                        <a:solidFill>
                          <a:srgbClr val="000000"/>
                        </a:solidFill>
                        <a:effectLst/>
                        <a:latin typeface="Calibri"/>
                      </a:endParaRPr>
                    </a:p>
                  </a:txBody>
                  <a:tcPr marL="8513" marR="8513" marT="8513" marB="0"/>
                </a:tc>
                <a:tc vMerge="1">
                  <a:txBody>
                    <a:bodyPr/>
                    <a:lstStyle/>
                    <a:p>
                      <a:endParaRPr lang="pt-BR"/>
                    </a:p>
                  </a:txBody>
                  <a:tcPr/>
                </a:tc>
              </a:tr>
              <a:tr h="96493">
                <a:tc>
                  <a:txBody>
                    <a:bodyPr/>
                    <a:lstStyle/>
                    <a:p>
                      <a:pPr algn="l" fontAlgn="t"/>
                      <a:r>
                        <a:rPr lang="pt-BR" sz="1000" u="none" strike="noStrike" dirty="0" smtClean="0">
                          <a:effectLst/>
                        </a:rPr>
                        <a:t>E-Commerce</a:t>
                      </a:r>
                      <a:r>
                        <a:rPr lang="pt-BR" sz="1000" u="none" strike="noStrike" baseline="0" dirty="0" smtClean="0">
                          <a:effectLst/>
                        </a:rPr>
                        <a:t> - </a:t>
                      </a:r>
                      <a:r>
                        <a:rPr lang="pt-BR" sz="1000" u="none" strike="noStrike" dirty="0" smtClean="0">
                          <a:effectLst/>
                        </a:rPr>
                        <a:t>Habilitação </a:t>
                      </a:r>
                      <a:r>
                        <a:rPr lang="pt-BR" sz="1000" u="none" strike="noStrike" dirty="0">
                          <a:effectLst/>
                        </a:rPr>
                        <a:t>e Uso de Solução de Autenticação - 3D Secure</a:t>
                      </a:r>
                      <a:endParaRPr lang="pt-BR" sz="1000" b="1" i="0" u="none" strike="noStrike" dirty="0">
                        <a:solidFill>
                          <a:srgbClr val="000000"/>
                        </a:solidFill>
                        <a:effectLst/>
                        <a:latin typeface="Calibri"/>
                      </a:endParaRPr>
                    </a:p>
                  </a:txBody>
                  <a:tcPr marL="8513" marR="8513" marT="8513" marB="0"/>
                </a:tc>
                <a:tc vMerge="1">
                  <a:txBody>
                    <a:bodyPr/>
                    <a:lstStyle/>
                    <a:p>
                      <a:endParaRPr lang="pt-BR"/>
                    </a:p>
                  </a:txBody>
                  <a:tcPr/>
                </a:tc>
              </a:tr>
              <a:tr h="96493">
                <a:tc>
                  <a:txBody>
                    <a:bodyPr/>
                    <a:lstStyle/>
                    <a:p>
                      <a:pPr algn="l" fontAlgn="t"/>
                      <a:r>
                        <a:rPr lang="pt-BR" sz="1000" u="none" strike="noStrike" dirty="0" smtClean="0">
                          <a:effectLst/>
                        </a:rPr>
                        <a:t>E-Commerce</a:t>
                      </a:r>
                      <a:r>
                        <a:rPr lang="pt-BR" sz="1000" u="none" strike="noStrike" baseline="0" dirty="0" smtClean="0">
                          <a:effectLst/>
                        </a:rPr>
                        <a:t> - </a:t>
                      </a:r>
                      <a:r>
                        <a:rPr lang="pt-BR" sz="1000" u="none" strike="noStrike" dirty="0" smtClean="0">
                          <a:effectLst/>
                        </a:rPr>
                        <a:t>Habilitação </a:t>
                      </a:r>
                      <a:r>
                        <a:rPr lang="pt-BR" sz="1000" u="none" strike="noStrike" dirty="0">
                          <a:effectLst/>
                        </a:rPr>
                        <a:t>e Uso de Ferramenta Antifraude</a:t>
                      </a:r>
                      <a:endParaRPr lang="pt-BR" sz="1000" b="1" i="0" u="none" strike="noStrike" dirty="0">
                        <a:solidFill>
                          <a:srgbClr val="000000"/>
                        </a:solidFill>
                        <a:effectLst/>
                        <a:latin typeface="Calibri"/>
                      </a:endParaRPr>
                    </a:p>
                  </a:txBody>
                  <a:tcPr marL="8513" marR="8513" marT="8513" marB="0"/>
                </a:tc>
                <a:tc vMerge="1">
                  <a:txBody>
                    <a:bodyPr/>
                    <a:lstStyle/>
                    <a:p>
                      <a:endParaRPr lang="pt-BR"/>
                    </a:p>
                  </a:txBody>
                  <a:tcPr/>
                </a:tc>
              </a:tr>
              <a:tr h="96493">
                <a:tc>
                  <a:txBody>
                    <a:bodyPr/>
                    <a:lstStyle/>
                    <a:p>
                      <a:pPr algn="l" fontAlgn="t"/>
                      <a:r>
                        <a:rPr lang="pt-BR" sz="1000" u="none" strike="noStrike" dirty="0" smtClean="0">
                          <a:effectLst/>
                        </a:rPr>
                        <a:t>E-Commerce</a:t>
                      </a:r>
                      <a:r>
                        <a:rPr lang="pt-BR" sz="1000" u="none" strike="noStrike" baseline="0" dirty="0" smtClean="0">
                          <a:effectLst/>
                        </a:rPr>
                        <a:t> - </a:t>
                      </a:r>
                      <a:r>
                        <a:rPr lang="pt-BR" sz="1000" u="none" strike="noStrike" dirty="0" smtClean="0">
                          <a:effectLst/>
                        </a:rPr>
                        <a:t>Habilitação </a:t>
                      </a:r>
                      <a:r>
                        <a:rPr lang="pt-BR" sz="1000" u="none" strike="noStrike" dirty="0">
                          <a:effectLst/>
                        </a:rPr>
                        <a:t>e Uso de Tokenização</a:t>
                      </a:r>
                      <a:endParaRPr lang="pt-BR" sz="1000" b="1" i="0" u="none" strike="noStrike" dirty="0">
                        <a:solidFill>
                          <a:srgbClr val="000000"/>
                        </a:solidFill>
                        <a:effectLst/>
                        <a:latin typeface="Calibri"/>
                      </a:endParaRPr>
                    </a:p>
                  </a:txBody>
                  <a:tcPr marL="8513" marR="8513" marT="8513" marB="0"/>
                </a:tc>
                <a:tc vMerge="1">
                  <a:txBody>
                    <a:bodyPr/>
                    <a:lstStyle/>
                    <a:p>
                      <a:endParaRPr lang="pt-BR"/>
                    </a:p>
                  </a:txBody>
                  <a:tcPr/>
                </a:tc>
              </a:tr>
              <a:tr h="96493">
                <a:tc>
                  <a:txBody>
                    <a:bodyPr/>
                    <a:lstStyle/>
                    <a:p>
                      <a:pPr algn="l" fontAlgn="t"/>
                      <a:r>
                        <a:rPr lang="pt-BR" sz="1000" u="none" strike="noStrike" dirty="0" smtClean="0">
                          <a:effectLst/>
                        </a:rPr>
                        <a:t>E-Commerce</a:t>
                      </a:r>
                      <a:r>
                        <a:rPr lang="pt-BR" sz="1000" u="none" strike="noStrike" baseline="0" dirty="0" smtClean="0">
                          <a:effectLst/>
                        </a:rPr>
                        <a:t> - </a:t>
                      </a:r>
                      <a:r>
                        <a:rPr lang="pt-BR" sz="1000" u="none" strike="noStrike" dirty="0" smtClean="0">
                          <a:effectLst/>
                        </a:rPr>
                        <a:t> </a:t>
                      </a:r>
                      <a:r>
                        <a:rPr lang="pt-BR" sz="1000" u="none" strike="noStrike" dirty="0">
                          <a:effectLst/>
                        </a:rPr>
                        <a:t>Habilitação e Uso de Verificação de Endereço (AVS)</a:t>
                      </a:r>
                      <a:endParaRPr lang="pt-BR" sz="1000" b="1" i="0" u="none" strike="noStrike" dirty="0">
                        <a:solidFill>
                          <a:srgbClr val="000000"/>
                        </a:solidFill>
                        <a:effectLst/>
                        <a:latin typeface="Calibri"/>
                      </a:endParaRPr>
                    </a:p>
                  </a:txBody>
                  <a:tcPr marL="8513" marR="8513" marT="8513" marB="0"/>
                </a:tc>
                <a:tc vMerge="1">
                  <a:txBody>
                    <a:bodyPr/>
                    <a:lstStyle/>
                    <a:p>
                      <a:endParaRPr lang="pt-BR"/>
                    </a:p>
                  </a:txBody>
                  <a:tcPr/>
                </a:tc>
              </a:tr>
              <a:tr h="96493">
                <a:tc>
                  <a:txBody>
                    <a:bodyPr/>
                    <a:lstStyle/>
                    <a:p>
                      <a:pPr algn="l" fontAlgn="t"/>
                      <a:r>
                        <a:rPr lang="pt-BR" sz="1000" u="none" strike="noStrike" dirty="0" smtClean="0">
                          <a:effectLst/>
                        </a:rPr>
                        <a:t>Grandes Clientes - Habilitação </a:t>
                      </a:r>
                      <a:r>
                        <a:rPr lang="pt-BR" sz="1000" u="none" strike="noStrike" dirty="0">
                          <a:effectLst/>
                        </a:rPr>
                        <a:t>e Uso de Ferramenta  de Conciliação</a:t>
                      </a:r>
                      <a:endParaRPr lang="pt-BR" sz="1000" b="1" i="0" u="none" strike="noStrike" dirty="0">
                        <a:solidFill>
                          <a:srgbClr val="000000"/>
                        </a:solidFill>
                        <a:effectLst/>
                        <a:latin typeface="Calibri"/>
                      </a:endParaRPr>
                    </a:p>
                  </a:txBody>
                  <a:tcPr marL="8513" marR="8513" marT="8513" marB="0"/>
                </a:tc>
                <a:tc rowSpan="3">
                  <a:txBody>
                    <a:bodyPr/>
                    <a:lstStyle/>
                    <a:p>
                      <a:pPr algn="ctr" fontAlgn="ctr"/>
                      <a:r>
                        <a:rPr lang="pt-BR" sz="1000" u="none" strike="noStrike" dirty="0" smtClean="0">
                          <a:effectLst/>
                        </a:rPr>
                        <a:t> Tarifas </a:t>
                      </a:r>
                      <a:r>
                        <a:rPr lang="pt-BR" sz="1000" u="none" strike="noStrike" dirty="0">
                          <a:effectLst/>
                        </a:rPr>
                        <a:t>de Serviços Agregados de Suporte Operacional</a:t>
                      </a:r>
                      <a:endParaRPr lang="pt-BR" sz="1000" b="1" i="0" u="none" strike="noStrike" dirty="0">
                        <a:solidFill>
                          <a:srgbClr val="000000"/>
                        </a:solidFill>
                        <a:effectLst/>
                        <a:latin typeface="Calibri"/>
                      </a:endParaRPr>
                    </a:p>
                  </a:txBody>
                  <a:tcPr marL="8513" marR="8513" marT="8513" marB="0" anchor="ctr"/>
                </a:tc>
              </a:tr>
              <a:tr h="96493">
                <a:tc>
                  <a:txBody>
                    <a:bodyPr/>
                    <a:lstStyle/>
                    <a:p>
                      <a:pPr algn="l" fontAlgn="t"/>
                      <a:r>
                        <a:rPr lang="pt-BR" sz="1000" u="none" strike="noStrike" dirty="0" smtClean="0">
                          <a:effectLst/>
                        </a:rPr>
                        <a:t>Grandes Clientes - Habilitação </a:t>
                      </a:r>
                      <a:r>
                        <a:rPr lang="pt-BR" sz="1000" u="none" strike="noStrike" dirty="0">
                          <a:effectLst/>
                        </a:rPr>
                        <a:t>e Uso de Ferramentas de BackOffice</a:t>
                      </a:r>
                      <a:endParaRPr lang="pt-BR" sz="1000" b="1" i="0" u="none" strike="noStrike" dirty="0">
                        <a:solidFill>
                          <a:srgbClr val="000000"/>
                        </a:solidFill>
                        <a:effectLst/>
                        <a:latin typeface="Calibri"/>
                      </a:endParaRPr>
                    </a:p>
                  </a:txBody>
                  <a:tcPr marL="8513" marR="8513" marT="8513" marB="0"/>
                </a:tc>
                <a:tc vMerge="1">
                  <a:txBody>
                    <a:bodyPr/>
                    <a:lstStyle/>
                    <a:p>
                      <a:endParaRPr lang="pt-BR"/>
                    </a:p>
                  </a:txBody>
                  <a:tcPr/>
                </a:tc>
              </a:tr>
              <a:tr h="96493">
                <a:tc>
                  <a:txBody>
                    <a:bodyPr/>
                    <a:lstStyle/>
                    <a:p>
                      <a:pPr algn="l" fontAlgn="t"/>
                      <a:r>
                        <a:rPr lang="pt-BR" sz="1000" u="none" strike="noStrike" dirty="0" smtClean="0">
                          <a:effectLst/>
                        </a:rPr>
                        <a:t>Grandes Clientes - Habilitação </a:t>
                      </a:r>
                      <a:r>
                        <a:rPr lang="pt-BR" sz="1000" u="none" strike="noStrike" dirty="0">
                          <a:effectLst/>
                        </a:rPr>
                        <a:t>e Uso de </a:t>
                      </a:r>
                      <a:r>
                        <a:rPr lang="pt-BR" sz="1000" u="none" strike="noStrike" dirty="0" smtClean="0">
                          <a:effectLst/>
                        </a:rPr>
                        <a:t>Terceirização </a:t>
                      </a:r>
                      <a:r>
                        <a:rPr lang="pt-BR" sz="1000" u="none" strike="noStrike" dirty="0">
                          <a:effectLst/>
                        </a:rPr>
                        <a:t>de BackOffice</a:t>
                      </a:r>
                      <a:endParaRPr lang="pt-BR" sz="1000" b="1" i="0" u="none" strike="noStrike" dirty="0">
                        <a:solidFill>
                          <a:srgbClr val="000000"/>
                        </a:solidFill>
                        <a:effectLst/>
                        <a:latin typeface="Calibri"/>
                      </a:endParaRPr>
                    </a:p>
                  </a:txBody>
                  <a:tcPr marL="8513" marR="8513" marT="8513" marB="0"/>
                </a:tc>
                <a:tc vMerge="1">
                  <a:txBody>
                    <a:bodyPr/>
                    <a:lstStyle/>
                    <a:p>
                      <a:endParaRPr lang="pt-BR"/>
                    </a:p>
                  </a:txBody>
                  <a:tcPr/>
                </a:tc>
              </a:tr>
              <a:tr h="96493">
                <a:tc>
                  <a:txBody>
                    <a:bodyPr/>
                    <a:lstStyle/>
                    <a:p>
                      <a:pPr algn="l" fontAlgn="t"/>
                      <a:r>
                        <a:rPr lang="pt-BR" sz="1000" u="none" strike="noStrike" dirty="0" smtClean="0">
                          <a:effectLst/>
                        </a:rPr>
                        <a:t>Fidelidade</a:t>
                      </a:r>
                      <a:r>
                        <a:rPr lang="pt-BR" sz="1000" u="none" strike="noStrike" baseline="0" dirty="0" smtClean="0">
                          <a:effectLst/>
                        </a:rPr>
                        <a:t> - </a:t>
                      </a:r>
                      <a:r>
                        <a:rPr lang="pt-BR" sz="1000" u="none" strike="noStrike" dirty="0" smtClean="0">
                          <a:effectLst/>
                        </a:rPr>
                        <a:t>Habilitação </a:t>
                      </a:r>
                      <a:r>
                        <a:rPr lang="pt-BR" sz="1000" u="none" strike="noStrike" dirty="0">
                          <a:effectLst/>
                        </a:rPr>
                        <a:t>e Uso de Programa de Fidelidade para o </a:t>
                      </a:r>
                      <a:r>
                        <a:rPr lang="pt-BR" sz="1000" u="none" strike="noStrike" dirty="0" smtClean="0">
                          <a:effectLst/>
                        </a:rPr>
                        <a:t>EC</a:t>
                      </a:r>
                      <a:endParaRPr lang="pt-BR" sz="1000" b="1" i="0" u="none" strike="noStrike" dirty="0">
                        <a:solidFill>
                          <a:srgbClr val="000000"/>
                        </a:solidFill>
                        <a:effectLst/>
                        <a:latin typeface="Calibri"/>
                      </a:endParaRPr>
                    </a:p>
                  </a:txBody>
                  <a:tcPr marL="8513" marR="8513" marT="8513" marB="0"/>
                </a:tc>
                <a:tc rowSpan="2">
                  <a:txBody>
                    <a:bodyPr/>
                    <a:lstStyle/>
                    <a:p>
                      <a:pPr algn="ctr" fontAlgn="ctr"/>
                      <a:r>
                        <a:rPr lang="pt-BR" sz="1000" u="none" strike="noStrike" dirty="0" smtClean="0">
                          <a:effectLst/>
                        </a:rPr>
                        <a:t> Tarifas </a:t>
                      </a:r>
                      <a:r>
                        <a:rPr lang="pt-BR" sz="1000" u="none" strike="noStrike" dirty="0">
                          <a:effectLst/>
                        </a:rPr>
                        <a:t>de Serviços Agregados de Fidelidade</a:t>
                      </a:r>
                      <a:endParaRPr lang="pt-BR" sz="1000" b="1" i="0" u="none" strike="noStrike" dirty="0">
                        <a:solidFill>
                          <a:srgbClr val="000000"/>
                        </a:solidFill>
                        <a:effectLst/>
                        <a:latin typeface="Calibri"/>
                      </a:endParaRPr>
                    </a:p>
                  </a:txBody>
                  <a:tcPr marL="8513" marR="8513" marT="8513" marB="0" anchor="ctr"/>
                </a:tc>
              </a:tr>
              <a:tr h="96493">
                <a:tc>
                  <a:txBody>
                    <a:bodyPr/>
                    <a:lstStyle/>
                    <a:p>
                      <a:pPr algn="l" fontAlgn="t"/>
                      <a:r>
                        <a:rPr lang="pt-BR" sz="1000" u="none" strike="noStrike" dirty="0" smtClean="0">
                          <a:effectLst/>
                        </a:rPr>
                        <a:t>Fidelidade</a:t>
                      </a:r>
                      <a:r>
                        <a:rPr lang="pt-BR" sz="1000" u="none" strike="noStrike" baseline="0" dirty="0" smtClean="0">
                          <a:effectLst/>
                        </a:rPr>
                        <a:t> - </a:t>
                      </a:r>
                      <a:r>
                        <a:rPr lang="pt-BR" sz="1000" u="none" strike="noStrike" dirty="0" smtClean="0">
                          <a:effectLst/>
                        </a:rPr>
                        <a:t>Habilitação </a:t>
                      </a:r>
                      <a:r>
                        <a:rPr lang="pt-BR" sz="1000" u="none" strike="noStrike" dirty="0">
                          <a:effectLst/>
                        </a:rPr>
                        <a:t>e Uso de Programa de </a:t>
                      </a:r>
                      <a:r>
                        <a:rPr lang="pt-BR" sz="1000" u="none" strike="noStrike" dirty="0" smtClean="0">
                          <a:effectLst/>
                        </a:rPr>
                        <a:t>Fidelidade</a:t>
                      </a:r>
                      <a:r>
                        <a:rPr lang="pt-BR" sz="1000" u="none" strike="noStrike" baseline="0" dirty="0" smtClean="0">
                          <a:effectLst/>
                        </a:rPr>
                        <a:t> para </a:t>
                      </a:r>
                      <a:r>
                        <a:rPr lang="pt-BR" sz="1000" u="none" strike="noStrike" dirty="0" smtClean="0">
                          <a:effectLst/>
                        </a:rPr>
                        <a:t>Portador</a:t>
                      </a:r>
                      <a:endParaRPr lang="pt-BR" sz="1000" b="1" i="0" u="none" strike="noStrike" dirty="0">
                        <a:solidFill>
                          <a:srgbClr val="000000"/>
                        </a:solidFill>
                        <a:effectLst/>
                        <a:latin typeface="Calibri"/>
                      </a:endParaRPr>
                    </a:p>
                  </a:txBody>
                  <a:tcPr marL="8513" marR="8513" marT="8513" marB="0"/>
                </a:tc>
                <a:tc vMerge="1">
                  <a:txBody>
                    <a:bodyPr/>
                    <a:lstStyle/>
                    <a:p>
                      <a:endParaRPr lang="pt-BR"/>
                    </a:p>
                  </a:txBody>
                  <a:tcPr/>
                </a:tc>
              </a:tr>
              <a:tr h="96493">
                <a:tc>
                  <a:txBody>
                    <a:bodyPr/>
                    <a:lstStyle/>
                    <a:p>
                      <a:pPr algn="l" fontAlgn="t"/>
                      <a:r>
                        <a:rPr lang="pt-BR" sz="1000" u="none" strike="noStrike" dirty="0" smtClean="0">
                          <a:effectLst/>
                        </a:rPr>
                        <a:t>Informação</a:t>
                      </a:r>
                      <a:r>
                        <a:rPr lang="pt-BR" sz="1000" u="none" strike="noStrike" baseline="0" dirty="0" smtClean="0">
                          <a:effectLst/>
                        </a:rPr>
                        <a:t> -  </a:t>
                      </a:r>
                      <a:r>
                        <a:rPr lang="pt-BR" sz="1000" u="none" strike="noStrike" dirty="0" smtClean="0">
                          <a:effectLst/>
                        </a:rPr>
                        <a:t>Disponibilização </a:t>
                      </a:r>
                      <a:r>
                        <a:rPr lang="pt-BR" sz="1000" u="none" strike="noStrike" dirty="0">
                          <a:effectLst/>
                        </a:rPr>
                        <a:t>de  Informação de Mercado </a:t>
                      </a:r>
                      <a:r>
                        <a:rPr lang="pt-BR" sz="1000" u="none" strike="noStrike" dirty="0" smtClean="0">
                          <a:effectLst/>
                        </a:rPr>
                        <a:t>– </a:t>
                      </a:r>
                      <a:r>
                        <a:rPr lang="pt-BR" sz="1000" u="none" strike="noStrike" dirty="0">
                          <a:effectLst/>
                        </a:rPr>
                        <a:t>Gerais</a:t>
                      </a:r>
                      <a:endParaRPr lang="pt-BR" sz="1000" b="1" i="0" u="none" strike="noStrike" dirty="0">
                        <a:solidFill>
                          <a:srgbClr val="000000"/>
                        </a:solidFill>
                        <a:effectLst/>
                        <a:latin typeface="Calibri"/>
                      </a:endParaRPr>
                    </a:p>
                  </a:txBody>
                  <a:tcPr marL="8513" marR="8513" marT="8513" marB="0"/>
                </a:tc>
                <a:tc rowSpan="2">
                  <a:txBody>
                    <a:bodyPr/>
                    <a:lstStyle/>
                    <a:p>
                      <a:pPr algn="ctr" fontAlgn="ctr"/>
                      <a:r>
                        <a:rPr lang="pt-BR" sz="1000" u="none" strike="noStrike" dirty="0" smtClean="0">
                          <a:effectLst/>
                        </a:rPr>
                        <a:t> Tarifas </a:t>
                      </a:r>
                      <a:r>
                        <a:rPr lang="pt-BR" sz="1000" u="none" strike="noStrike" dirty="0">
                          <a:effectLst/>
                        </a:rPr>
                        <a:t>de Serviços Agregados de Informação Mercadológica</a:t>
                      </a:r>
                      <a:endParaRPr lang="pt-BR" sz="1000" b="1" i="0" u="none" strike="noStrike" dirty="0">
                        <a:solidFill>
                          <a:srgbClr val="000000"/>
                        </a:solidFill>
                        <a:effectLst/>
                        <a:latin typeface="Calibri"/>
                      </a:endParaRPr>
                    </a:p>
                  </a:txBody>
                  <a:tcPr marL="8513" marR="8513" marT="8513" marB="0" anchor="ctr"/>
                </a:tc>
              </a:tr>
              <a:tr h="96493">
                <a:tc>
                  <a:txBody>
                    <a:bodyPr/>
                    <a:lstStyle/>
                    <a:p>
                      <a:pPr algn="l" fontAlgn="t"/>
                      <a:r>
                        <a:rPr lang="pt-BR" sz="1000" u="none" strike="noStrike" dirty="0" smtClean="0">
                          <a:effectLst/>
                        </a:rPr>
                        <a:t>Informação</a:t>
                      </a:r>
                      <a:r>
                        <a:rPr lang="pt-BR" sz="1000" u="none" strike="noStrike" baseline="0" dirty="0" smtClean="0">
                          <a:effectLst/>
                        </a:rPr>
                        <a:t> - </a:t>
                      </a:r>
                      <a:r>
                        <a:rPr lang="pt-BR" sz="1000" u="none" strike="noStrike" dirty="0" smtClean="0">
                          <a:effectLst/>
                        </a:rPr>
                        <a:t>Disponibilização </a:t>
                      </a:r>
                      <a:r>
                        <a:rPr lang="pt-BR" sz="1000" u="none" strike="noStrike" dirty="0">
                          <a:effectLst/>
                        </a:rPr>
                        <a:t>de Informação de Mercado </a:t>
                      </a:r>
                      <a:r>
                        <a:rPr lang="pt-BR" sz="1000" u="none" strike="noStrike" dirty="0" smtClean="0">
                          <a:effectLst/>
                        </a:rPr>
                        <a:t>– </a:t>
                      </a:r>
                      <a:r>
                        <a:rPr lang="pt-BR" sz="1000" u="none" strike="noStrike" dirty="0">
                          <a:effectLst/>
                        </a:rPr>
                        <a:t>Segmentadas</a:t>
                      </a:r>
                      <a:endParaRPr lang="pt-BR" sz="1000" b="1" i="0" u="none" strike="noStrike" dirty="0">
                        <a:solidFill>
                          <a:srgbClr val="000000"/>
                        </a:solidFill>
                        <a:effectLst/>
                        <a:latin typeface="Calibri"/>
                      </a:endParaRPr>
                    </a:p>
                  </a:txBody>
                  <a:tcPr marL="8513" marR="8513" marT="8513" marB="0"/>
                </a:tc>
                <a:tc vMerge="1">
                  <a:txBody>
                    <a:bodyPr/>
                    <a:lstStyle/>
                    <a:p>
                      <a:endParaRPr lang="pt-BR"/>
                    </a:p>
                  </a:txBody>
                  <a:tcPr/>
                </a:tc>
              </a:tr>
              <a:tr h="96493">
                <a:tc>
                  <a:txBody>
                    <a:bodyPr/>
                    <a:lstStyle/>
                    <a:p>
                      <a:pPr algn="l" fontAlgn="t"/>
                      <a:r>
                        <a:rPr lang="pt-BR" sz="1000" u="none" strike="noStrike" dirty="0" smtClean="0">
                          <a:effectLst/>
                        </a:rPr>
                        <a:t>Valor Agregado - Tarifa </a:t>
                      </a:r>
                      <a:r>
                        <a:rPr lang="pt-BR" sz="1000" u="none" strike="noStrike" dirty="0">
                          <a:effectLst/>
                        </a:rPr>
                        <a:t>de Habilitação e Uso de Recarga de Celular</a:t>
                      </a:r>
                      <a:endParaRPr lang="pt-BR" sz="1000" b="1" i="0" u="none" strike="noStrike" dirty="0">
                        <a:solidFill>
                          <a:srgbClr val="000000"/>
                        </a:solidFill>
                        <a:effectLst/>
                        <a:latin typeface="Calibri"/>
                      </a:endParaRPr>
                    </a:p>
                  </a:txBody>
                  <a:tcPr marL="8513" marR="8513" marT="8513" marB="0"/>
                </a:tc>
                <a:tc rowSpan="4">
                  <a:txBody>
                    <a:bodyPr/>
                    <a:lstStyle/>
                    <a:p>
                      <a:pPr algn="ctr" fontAlgn="ctr"/>
                      <a:r>
                        <a:rPr lang="pt-BR" sz="1000" u="none" strike="noStrike" dirty="0" smtClean="0">
                          <a:effectLst/>
                        </a:rPr>
                        <a:t> Tarifas </a:t>
                      </a:r>
                      <a:r>
                        <a:rPr lang="pt-BR" sz="1000" u="none" strike="noStrike" dirty="0">
                          <a:effectLst/>
                        </a:rPr>
                        <a:t>de Serviços Agregados de Rede</a:t>
                      </a:r>
                      <a:endParaRPr lang="pt-BR" sz="1000" b="1" i="0" u="none" strike="noStrike" dirty="0">
                        <a:solidFill>
                          <a:srgbClr val="000000"/>
                        </a:solidFill>
                        <a:effectLst/>
                        <a:latin typeface="Calibri"/>
                      </a:endParaRPr>
                    </a:p>
                  </a:txBody>
                  <a:tcPr marL="8513" marR="8513" marT="8513" marB="0" anchor="ctr"/>
                </a:tc>
              </a:tr>
              <a:tr h="96493">
                <a:tc>
                  <a:txBody>
                    <a:bodyPr/>
                    <a:lstStyle/>
                    <a:p>
                      <a:pPr algn="l" fontAlgn="t"/>
                      <a:r>
                        <a:rPr lang="pt-BR" sz="1000" u="none" strike="noStrike" dirty="0" smtClean="0">
                          <a:effectLst/>
                        </a:rPr>
                        <a:t>Valor Agregado - Habilitação </a:t>
                      </a:r>
                      <a:r>
                        <a:rPr lang="pt-BR" sz="1000" u="none" strike="noStrike" dirty="0">
                          <a:effectLst/>
                        </a:rPr>
                        <a:t>e Uso de Correspondente Bancário</a:t>
                      </a:r>
                      <a:endParaRPr lang="pt-BR" sz="1000" b="1" i="0" u="none" strike="noStrike" dirty="0">
                        <a:solidFill>
                          <a:srgbClr val="000000"/>
                        </a:solidFill>
                        <a:effectLst/>
                        <a:latin typeface="Calibri"/>
                      </a:endParaRPr>
                    </a:p>
                  </a:txBody>
                  <a:tcPr marL="8513" marR="8513" marT="8513" marB="0"/>
                </a:tc>
                <a:tc vMerge="1">
                  <a:txBody>
                    <a:bodyPr/>
                    <a:lstStyle/>
                    <a:p>
                      <a:endParaRPr lang="pt-BR"/>
                    </a:p>
                  </a:txBody>
                  <a:tcPr/>
                </a:tc>
              </a:tr>
              <a:tr h="96493">
                <a:tc>
                  <a:txBody>
                    <a:bodyPr/>
                    <a:lstStyle/>
                    <a:p>
                      <a:pPr algn="l" fontAlgn="t"/>
                      <a:r>
                        <a:rPr lang="pt-BR" sz="1000" u="none" strike="noStrike" dirty="0" smtClean="0">
                          <a:effectLst/>
                        </a:rPr>
                        <a:t>Valor Agregado - </a:t>
                      </a:r>
                      <a:r>
                        <a:rPr lang="pt-BR" sz="1000" u="none" strike="noStrike" dirty="0">
                          <a:effectLst/>
                        </a:rPr>
                        <a:t>Habilitação e Uso de Consulta de Cheque</a:t>
                      </a:r>
                      <a:endParaRPr lang="pt-BR" sz="1000" b="1" i="0" u="none" strike="noStrike" dirty="0">
                        <a:solidFill>
                          <a:srgbClr val="000000"/>
                        </a:solidFill>
                        <a:effectLst/>
                        <a:latin typeface="Calibri"/>
                      </a:endParaRPr>
                    </a:p>
                  </a:txBody>
                  <a:tcPr marL="8513" marR="8513" marT="8513" marB="0"/>
                </a:tc>
                <a:tc vMerge="1">
                  <a:txBody>
                    <a:bodyPr/>
                    <a:lstStyle/>
                    <a:p>
                      <a:endParaRPr lang="pt-BR"/>
                    </a:p>
                  </a:txBody>
                  <a:tcPr/>
                </a:tc>
              </a:tr>
              <a:tr h="96493">
                <a:tc>
                  <a:txBody>
                    <a:bodyPr/>
                    <a:lstStyle/>
                    <a:p>
                      <a:pPr algn="l" fontAlgn="t"/>
                      <a:r>
                        <a:rPr lang="pt-BR" sz="1000" u="none" strike="noStrike" dirty="0" smtClean="0">
                          <a:effectLst/>
                        </a:rPr>
                        <a:t>Valor Agregado - Habilitação </a:t>
                      </a:r>
                      <a:r>
                        <a:rPr lang="pt-BR" sz="1000" u="none" strike="noStrike" dirty="0">
                          <a:effectLst/>
                        </a:rPr>
                        <a:t>e Uso de Consulta de CPF</a:t>
                      </a:r>
                      <a:endParaRPr lang="pt-BR" sz="1000" b="1" i="0" u="none" strike="noStrike" dirty="0">
                        <a:solidFill>
                          <a:srgbClr val="000000"/>
                        </a:solidFill>
                        <a:effectLst/>
                        <a:latin typeface="Calibri"/>
                      </a:endParaRPr>
                    </a:p>
                  </a:txBody>
                  <a:tcPr marL="8513" marR="8513" marT="8513" marB="0"/>
                </a:tc>
                <a:tc vMerge="1">
                  <a:txBody>
                    <a:bodyPr/>
                    <a:lstStyle/>
                    <a:p>
                      <a:endParaRPr lang="pt-BR"/>
                    </a:p>
                  </a:txBody>
                  <a:tcPr/>
                </a:tc>
              </a:tr>
            </a:tbl>
          </a:graphicData>
        </a:graphic>
      </p:graphicFrame>
      <p:sp>
        <p:nvSpPr>
          <p:cNvPr id="12" name="CaixaDeTexto 11"/>
          <p:cNvSpPr txBox="1"/>
          <p:nvPr/>
        </p:nvSpPr>
        <p:spPr>
          <a:xfrm>
            <a:off x="389541" y="998730"/>
            <a:ext cx="8637954" cy="461665"/>
          </a:xfrm>
          <a:prstGeom prst="rect">
            <a:avLst/>
          </a:prstGeom>
          <a:noFill/>
        </p:spPr>
        <p:txBody>
          <a:bodyPr wrap="square" rtlCol="0">
            <a:spAutoFit/>
          </a:bodyPr>
          <a:lstStyle/>
          <a:p>
            <a:r>
              <a:rPr lang="pt-BR" sz="2400" b="1" dirty="0" smtClean="0">
                <a:solidFill>
                  <a:schemeClr val="accent3"/>
                </a:solidFill>
              </a:rPr>
              <a:t>Exemplos de Serviços Sem Publicação na Tabela Padrão (1/2)</a:t>
            </a:r>
            <a:endParaRPr lang="pt-BR" sz="2400" b="1" dirty="0">
              <a:solidFill>
                <a:schemeClr val="accent3"/>
              </a:solidFill>
            </a:endParaRPr>
          </a:p>
        </p:txBody>
      </p:sp>
      <p:sp>
        <p:nvSpPr>
          <p:cNvPr id="9" name="Título 1"/>
          <p:cNvSpPr>
            <a:spLocks noGrp="1"/>
          </p:cNvSpPr>
          <p:nvPr>
            <p:ph type="title"/>
          </p:nvPr>
        </p:nvSpPr>
        <p:spPr>
          <a:xfrm>
            <a:off x="386535" y="260648"/>
            <a:ext cx="7233465" cy="534779"/>
          </a:xfrm>
        </p:spPr>
        <p:txBody>
          <a:bodyPr>
            <a:noAutofit/>
          </a:bodyPr>
          <a:lstStyle/>
          <a:p>
            <a:r>
              <a:rPr lang="pt-BR" sz="2400" b="1" dirty="0" smtClean="0"/>
              <a:t>Resultado das </a:t>
            </a:r>
            <a:r>
              <a:rPr lang="pt-BR" sz="2400" b="1" dirty="0"/>
              <a:t>Discussões </a:t>
            </a:r>
            <a:r>
              <a:rPr lang="pt-BR" sz="2400" dirty="0" smtClean="0"/>
              <a:t>–</a:t>
            </a:r>
            <a:br>
              <a:rPr lang="pt-BR" sz="2400" dirty="0" smtClean="0"/>
            </a:br>
            <a:r>
              <a:rPr lang="pt-BR" sz="2400" dirty="0" smtClean="0"/>
              <a:t>Tarifas de Publicação NÃO Obrigatória</a:t>
            </a:r>
            <a:endParaRPr lang="pt-BR" sz="2400" dirty="0"/>
          </a:p>
        </p:txBody>
      </p:sp>
    </p:spTree>
    <p:extLst>
      <p:ext uri="{BB962C8B-B14F-4D97-AF65-F5344CB8AC3E}">
        <p14:creationId xmlns:p14="http://schemas.microsoft.com/office/powerpoint/2010/main" val="118404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335644" y="1628958"/>
            <a:ext cx="3015335" cy="944947"/>
          </a:xfrm>
          <a:prstGeom prst="rect">
            <a:avLst/>
          </a:prstGeom>
          <a:solidFill>
            <a:schemeClr val="tx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u="sng" dirty="0">
                <a:solidFill>
                  <a:schemeClr val="bg1"/>
                </a:solidFill>
              </a:rPr>
              <a:t>PODEM SER COBRADOS </a:t>
            </a:r>
            <a:endParaRPr lang="pt-BR" sz="1200" b="1" u="sng" dirty="0" smtClean="0">
              <a:solidFill>
                <a:schemeClr val="bg1"/>
              </a:solidFill>
            </a:endParaRPr>
          </a:p>
          <a:p>
            <a:pPr algn="ctr"/>
            <a:r>
              <a:rPr lang="pt-BR" sz="1200" b="1" dirty="0" smtClean="0">
                <a:solidFill>
                  <a:schemeClr val="bg1"/>
                </a:solidFill>
              </a:rPr>
              <a:t>MAS </a:t>
            </a:r>
            <a:r>
              <a:rPr lang="pt-BR" sz="1200" b="1" dirty="0">
                <a:solidFill>
                  <a:schemeClr val="bg1"/>
                </a:solidFill>
              </a:rPr>
              <a:t>NÃO DEVERÃO APARECER NA TABELA </a:t>
            </a:r>
            <a:r>
              <a:rPr lang="pt-BR" sz="1200" b="1" dirty="0" smtClean="0">
                <a:solidFill>
                  <a:schemeClr val="bg1"/>
                </a:solidFill>
              </a:rPr>
              <a:t>POIS </a:t>
            </a:r>
            <a:r>
              <a:rPr lang="pt-BR" sz="1200" b="1" dirty="0">
                <a:solidFill>
                  <a:schemeClr val="bg1"/>
                </a:solidFill>
              </a:rPr>
              <a:t>SÃO MULTAS OU </a:t>
            </a:r>
            <a:r>
              <a:rPr lang="pt-BR" sz="1200" b="1" dirty="0" smtClean="0">
                <a:solidFill>
                  <a:schemeClr val="bg1"/>
                </a:solidFill>
              </a:rPr>
              <a:t>REPASSES, SENDO EXPOSTOS  EM ACORDO INDIVIDUAL OU CONTRATO DE CREDENCIAMENTO</a:t>
            </a:r>
            <a:endParaRPr lang="pt-BR" sz="1200" b="1" dirty="0">
              <a:solidFill>
                <a:schemeClr val="bg1"/>
              </a:solidFill>
            </a:endParaRPr>
          </a:p>
        </p:txBody>
      </p:sp>
      <p:sp>
        <p:nvSpPr>
          <p:cNvPr id="11" name="Retângulo 10"/>
          <p:cNvSpPr/>
          <p:nvPr/>
        </p:nvSpPr>
        <p:spPr>
          <a:xfrm>
            <a:off x="335644" y="2708920"/>
            <a:ext cx="3015335" cy="2565285"/>
          </a:xfrm>
          <a:prstGeom prst="rect">
            <a:avLst/>
          </a:prstGeom>
          <a:solidFill>
            <a:schemeClr val="tx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u="sng" dirty="0">
                <a:solidFill>
                  <a:schemeClr val="bg1"/>
                </a:solidFill>
              </a:rPr>
              <a:t>PODEM SER COBRADOS </a:t>
            </a:r>
            <a:endParaRPr lang="pt-BR" sz="1200" b="1" u="sng" dirty="0" smtClean="0">
              <a:solidFill>
                <a:schemeClr val="bg1"/>
              </a:solidFill>
            </a:endParaRPr>
          </a:p>
          <a:p>
            <a:pPr algn="ctr"/>
            <a:r>
              <a:rPr lang="pt-BR" sz="1200" b="1" dirty="0" smtClean="0">
                <a:solidFill>
                  <a:schemeClr val="bg1"/>
                </a:solidFill>
              </a:rPr>
              <a:t>MAS </a:t>
            </a:r>
            <a:r>
              <a:rPr lang="pt-BR" sz="1200" b="1" dirty="0">
                <a:solidFill>
                  <a:schemeClr val="bg1"/>
                </a:solidFill>
              </a:rPr>
              <a:t>NÃO DEVERÃO APARECER NA TABELA DE TARIFAS POR SEREM SERVIÇOS DE USO ESPECIAL, EXCEPCIONAL, SEGMENTADO, CONTRATADO SOB CONSULTA OU POR </a:t>
            </a:r>
            <a:r>
              <a:rPr lang="pt-BR" sz="1200" b="1" dirty="0" smtClean="0">
                <a:solidFill>
                  <a:schemeClr val="bg1"/>
                </a:solidFill>
              </a:rPr>
              <a:t>CUSTOMIZAÇÃO</a:t>
            </a:r>
            <a:endParaRPr lang="pt-BR" sz="1200" b="1" dirty="0">
              <a:solidFill>
                <a:schemeClr val="bg1"/>
              </a:solidFill>
            </a:endParaRPr>
          </a:p>
        </p:txBody>
      </p:sp>
      <p:sp>
        <p:nvSpPr>
          <p:cNvPr id="14" name="CaixaDeTexto 13"/>
          <p:cNvSpPr txBox="1"/>
          <p:nvPr/>
        </p:nvSpPr>
        <p:spPr>
          <a:xfrm>
            <a:off x="389541" y="998730"/>
            <a:ext cx="8637954" cy="461665"/>
          </a:xfrm>
          <a:prstGeom prst="rect">
            <a:avLst/>
          </a:prstGeom>
          <a:noFill/>
        </p:spPr>
        <p:txBody>
          <a:bodyPr wrap="square" rtlCol="0">
            <a:spAutoFit/>
          </a:bodyPr>
          <a:lstStyle/>
          <a:p>
            <a:r>
              <a:rPr lang="pt-BR" sz="2400" b="1" dirty="0" smtClean="0">
                <a:solidFill>
                  <a:schemeClr val="accent3"/>
                </a:solidFill>
              </a:rPr>
              <a:t>Exemplos de Serviços Sem Publicação na Tabela Padrão (2/2)</a:t>
            </a:r>
            <a:endParaRPr lang="pt-BR" sz="2400" b="1" dirty="0">
              <a:solidFill>
                <a:schemeClr val="accent3"/>
              </a:solidFill>
            </a:endParaRPr>
          </a:p>
        </p:txBody>
      </p:sp>
      <p:graphicFrame>
        <p:nvGraphicFramePr>
          <p:cNvPr id="5" name="Tabela 4"/>
          <p:cNvGraphicFramePr>
            <a:graphicFrameLocks noGrp="1"/>
          </p:cNvGraphicFramePr>
          <p:nvPr>
            <p:extLst>
              <p:ext uri="{D42A27DB-BD31-4B8C-83A1-F6EECF244321}">
                <p14:modId xmlns:p14="http://schemas.microsoft.com/office/powerpoint/2010/main" val="2519597410"/>
              </p:ext>
            </p:extLst>
          </p:nvPr>
        </p:nvGraphicFramePr>
        <p:xfrm>
          <a:off x="3421045" y="1628958"/>
          <a:ext cx="5605142" cy="643652"/>
        </p:xfrm>
        <a:graphic>
          <a:graphicData uri="http://schemas.openxmlformats.org/drawingml/2006/table">
            <a:tbl>
              <a:tblPr>
                <a:tableStyleId>{8799B23B-EC83-4686-B30A-512413B5E67A}</a:tableStyleId>
              </a:tblPr>
              <a:tblGrid>
                <a:gridCol w="3446210"/>
                <a:gridCol w="2158932"/>
              </a:tblGrid>
              <a:tr h="79433">
                <a:tc>
                  <a:txBody>
                    <a:bodyPr/>
                    <a:lstStyle/>
                    <a:p>
                      <a:pPr algn="ctr" fontAlgn="t"/>
                      <a:r>
                        <a:rPr lang="pt-BR" sz="1000" b="1" u="none" strike="noStrike" dirty="0" smtClean="0">
                          <a:effectLst/>
                        </a:rPr>
                        <a:t>TARIFA</a:t>
                      </a:r>
                      <a:endParaRPr lang="pt-BR" sz="1000" b="1" i="0" u="none" strike="noStrike" dirty="0">
                        <a:solidFill>
                          <a:srgbClr val="000000"/>
                        </a:solidFill>
                        <a:effectLst/>
                        <a:latin typeface="Calibri"/>
                      </a:endParaRPr>
                    </a:p>
                  </a:txBody>
                  <a:tcPr marL="8513" marR="8513" marT="8513"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solidFill>
                  </a:tcPr>
                </a:tc>
                <a:tc>
                  <a:txBody>
                    <a:bodyPr/>
                    <a:lstStyle/>
                    <a:p>
                      <a:pPr algn="ctr" fontAlgn="ctr"/>
                      <a:r>
                        <a:rPr lang="pt-BR" sz="1000" b="1" u="none" strike="noStrike" dirty="0" smtClean="0">
                          <a:effectLst/>
                        </a:rPr>
                        <a:t>CATEGORIA</a:t>
                      </a:r>
                      <a:endParaRPr lang="pt-BR" sz="1000" b="1" i="0" u="none" strike="noStrike" dirty="0">
                        <a:solidFill>
                          <a:srgbClr val="000000"/>
                        </a:solidFill>
                        <a:effectLst/>
                        <a:latin typeface="Calibri"/>
                      </a:endParaRPr>
                    </a:p>
                  </a:txBody>
                  <a:tcPr marL="8513" marR="8513" marT="851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solidFill>
                  </a:tcPr>
                </a:tc>
              </a:tr>
              <a:tr h="70152">
                <a:tc>
                  <a:txBody>
                    <a:bodyPr/>
                    <a:lstStyle/>
                    <a:p>
                      <a:pPr algn="l" fontAlgn="t"/>
                      <a:r>
                        <a:rPr lang="pt-BR" sz="1000" u="none" strike="noStrike" dirty="0" smtClean="0">
                          <a:effectLst/>
                        </a:rPr>
                        <a:t>Multa / Restituição - Equipamento Extraviado/Quebrado </a:t>
                      </a:r>
                      <a:r>
                        <a:rPr lang="pt-BR" sz="1000" u="none" strike="noStrike" dirty="0">
                          <a:effectLst/>
                        </a:rPr>
                        <a:t>Mau Uso</a:t>
                      </a:r>
                      <a:endParaRPr lang="pt-BR" sz="1000" b="1" i="0" u="none" strike="noStrike" dirty="0">
                        <a:solidFill>
                          <a:srgbClr val="000000"/>
                        </a:solidFill>
                        <a:effectLst/>
                        <a:latin typeface="Calibri"/>
                      </a:endParaRPr>
                    </a:p>
                  </a:txBody>
                  <a:tcPr marL="8513" marR="8513" marT="8513" marB="0">
                    <a:lnT w="3175" cap="flat" cmpd="sng" algn="ctr">
                      <a:solidFill>
                        <a:schemeClr val="tx1"/>
                      </a:solidFill>
                      <a:prstDash val="solid"/>
                      <a:round/>
                      <a:headEnd type="none" w="med" len="med"/>
                      <a:tailEnd type="none" w="med" len="med"/>
                    </a:lnT>
                  </a:tcPr>
                </a:tc>
                <a:tc rowSpan="2">
                  <a:txBody>
                    <a:bodyPr/>
                    <a:lstStyle/>
                    <a:p>
                      <a:pPr algn="ctr" fontAlgn="ctr"/>
                      <a:r>
                        <a:rPr lang="pt-BR" sz="950" u="none" strike="noStrike" dirty="0" smtClean="0">
                          <a:effectLst/>
                        </a:rPr>
                        <a:t> Tarifas </a:t>
                      </a:r>
                      <a:r>
                        <a:rPr lang="pt-BR" sz="950" u="none" strike="noStrike" dirty="0">
                          <a:effectLst/>
                        </a:rPr>
                        <a:t>de Perda ou Recuperação de Ativos</a:t>
                      </a:r>
                      <a:endParaRPr lang="pt-BR" sz="950" b="1" i="0" u="none" strike="noStrike" dirty="0">
                        <a:solidFill>
                          <a:srgbClr val="000000"/>
                        </a:solidFill>
                        <a:effectLst/>
                        <a:latin typeface="Calibri"/>
                      </a:endParaRPr>
                    </a:p>
                  </a:txBody>
                  <a:tcPr marL="8513" marR="8513" marT="8513" marB="0" anchor="ctr">
                    <a:lnT w="3175" cap="flat" cmpd="sng" algn="ctr">
                      <a:solidFill>
                        <a:schemeClr val="tx1"/>
                      </a:solidFill>
                      <a:prstDash val="solid"/>
                      <a:round/>
                      <a:headEnd type="none" w="med" len="med"/>
                      <a:tailEnd type="none" w="med" len="med"/>
                    </a:lnT>
                  </a:tcPr>
                </a:tc>
              </a:tr>
              <a:tr h="70152">
                <a:tc>
                  <a:txBody>
                    <a:bodyPr/>
                    <a:lstStyle/>
                    <a:p>
                      <a:pPr algn="l" fontAlgn="t"/>
                      <a:r>
                        <a:rPr lang="pt-BR" sz="1000" u="none" strike="noStrike" dirty="0" smtClean="0">
                          <a:effectLst/>
                        </a:rPr>
                        <a:t>Multa / Restituição - Recuperação </a:t>
                      </a:r>
                      <a:r>
                        <a:rPr lang="pt-BR" sz="1000" u="none" strike="noStrike" dirty="0">
                          <a:effectLst/>
                        </a:rPr>
                        <a:t>de </a:t>
                      </a:r>
                      <a:r>
                        <a:rPr lang="pt-BR" sz="1000" u="none" strike="noStrike" dirty="0" smtClean="0">
                          <a:effectLst/>
                        </a:rPr>
                        <a:t>Ativos (*)</a:t>
                      </a:r>
                      <a:endParaRPr lang="pt-BR" sz="1000" b="1" i="0" u="none" strike="noStrike" dirty="0">
                        <a:solidFill>
                          <a:srgbClr val="000000"/>
                        </a:solidFill>
                        <a:effectLst/>
                        <a:latin typeface="Calibri"/>
                      </a:endParaRPr>
                    </a:p>
                  </a:txBody>
                  <a:tcPr marL="8513" marR="8513" marT="8513" marB="0"/>
                </a:tc>
                <a:tc vMerge="1">
                  <a:txBody>
                    <a:bodyPr/>
                    <a:lstStyle/>
                    <a:p>
                      <a:endParaRPr lang="pt-BR"/>
                    </a:p>
                  </a:txBody>
                  <a:tcPr/>
                </a:tc>
              </a:tr>
              <a:tr h="70152">
                <a:tc>
                  <a:txBody>
                    <a:bodyPr/>
                    <a:lstStyle/>
                    <a:p>
                      <a:pPr algn="l" fontAlgn="t"/>
                      <a:r>
                        <a:rPr lang="pt-BR" sz="1000" u="none" strike="noStrike" dirty="0" smtClean="0">
                          <a:effectLst/>
                        </a:rPr>
                        <a:t>Multa / Restituição - Tarifa </a:t>
                      </a:r>
                      <a:r>
                        <a:rPr lang="pt-BR" sz="1000" u="none" strike="noStrike" dirty="0">
                          <a:effectLst/>
                        </a:rPr>
                        <a:t>de Débito em Saldo </a:t>
                      </a:r>
                      <a:r>
                        <a:rPr lang="pt-BR" sz="1000" u="none" strike="noStrike" dirty="0" smtClean="0">
                          <a:effectLst/>
                        </a:rPr>
                        <a:t>Insuficiente (*)</a:t>
                      </a:r>
                      <a:endParaRPr lang="pt-BR" sz="1000" b="1" i="0" u="none" strike="noStrike" dirty="0">
                        <a:solidFill>
                          <a:srgbClr val="000000"/>
                        </a:solidFill>
                        <a:effectLst/>
                        <a:latin typeface="Calibri"/>
                      </a:endParaRPr>
                    </a:p>
                  </a:txBody>
                  <a:tcPr marL="8513" marR="8513" marT="8513" marB="0"/>
                </a:tc>
                <a:tc>
                  <a:txBody>
                    <a:bodyPr/>
                    <a:lstStyle/>
                    <a:p>
                      <a:pPr algn="ctr" fontAlgn="ctr"/>
                      <a:r>
                        <a:rPr lang="pt-BR" sz="1000" u="none" strike="noStrike" dirty="0" smtClean="0">
                          <a:effectLst/>
                        </a:rPr>
                        <a:t> Tarifas de inatividade ou baixo volume</a:t>
                      </a:r>
                      <a:endParaRPr lang="pt-BR" sz="1000" b="1" i="0" u="none" strike="noStrike" dirty="0">
                        <a:solidFill>
                          <a:srgbClr val="000000"/>
                        </a:solidFill>
                        <a:effectLst/>
                        <a:latin typeface="Calibri"/>
                      </a:endParaRPr>
                    </a:p>
                  </a:txBody>
                  <a:tcPr marL="8513" marR="8513" marT="8513" marB="0" anchor="ctr"/>
                </a:tc>
              </a:tr>
            </a:tbl>
          </a:graphicData>
        </a:graphic>
      </p:graphicFrame>
      <p:graphicFrame>
        <p:nvGraphicFramePr>
          <p:cNvPr id="9" name="Tabela 8"/>
          <p:cNvGraphicFramePr>
            <a:graphicFrameLocks noGrp="1"/>
          </p:cNvGraphicFramePr>
          <p:nvPr>
            <p:extLst>
              <p:ext uri="{D42A27DB-BD31-4B8C-83A1-F6EECF244321}">
                <p14:modId xmlns:p14="http://schemas.microsoft.com/office/powerpoint/2010/main" val="2194517012"/>
              </p:ext>
            </p:extLst>
          </p:nvPr>
        </p:nvGraphicFramePr>
        <p:xfrm>
          <a:off x="3401870" y="2708920"/>
          <a:ext cx="5625625" cy="2574608"/>
        </p:xfrm>
        <a:graphic>
          <a:graphicData uri="http://schemas.openxmlformats.org/drawingml/2006/table">
            <a:tbl>
              <a:tblPr>
                <a:tableStyleId>{ED083AE6-46FA-4A59-8FB0-9F97EB10719F}</a:tableStyleId>
              </a:tblPr>
              <a:tblGrid>
                <a:gridCol w="3600400"/>
                <a:gridCol w="2025225"/>
              </a:tblGrid>
              <a:tr h="90433">
                <a:tc>
                  <a:txBody>
                    <a:bodyPr/>
                    <a:lstStyle/>
                    <a:p>
                      <a:pPr algn="ctr" fontAlgn="t"/>
                      <a:r>
                        <a:rPr lang="pt-BR" sz="1000" u="none" strike="noStrike" dirty="0" smtClean="0">
                          <a:effectLst/>
                        </a:rPr>
                        <a:t>TARIFA</a:t>
                      </a:r>
                      <a:endParaRPr lang="pt-BR" sz="1000" b="1" i="0" u="none" strike="noStrike" dirty="0">
                        <a:solidFill>
                          <a:srgbClr val="000000"/>
                        </a:solidFill>
                        <a:effectLst/>
                        <a:latin typeface="Calibri"/>
                      </a:endParaRPr>
                    </a:p>
                  </a:txBody>
                  <a:tcPr marL="8513" marR="8513" marT="8513"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solidFill>
                  </a:tcPr>
                </a:tc>
                <a:tc>
                  <a:txBody>
                    <a:bodyPr/>
                    <a:lstStyle/>
                    <a:p>
                      <a:pPr algn="ctr" fontAlgn="ctr"/>
                      <a:r>
                        <a:rPr lang="pt-BR" sz="1000" u="none" strike="noStrike" dirty="0" smtClean="0">
                          <a:effectLst/>
                        </a:rPr>
                        <a:t>CATEGORIA</a:t>
                      </a:r>
                      <a:endParaRPr lang="pt-BR" sz="1000" b="1" i="0" u="none" strike="noStrike" dirty="0">
                        <a:solidFill>
                          <a:srgbClr val="000000"/>
                        </a:solidFill>
                        <a:effectLst/>
                        <a:latin typeface="Calibri"/>
                      </a:endParaRPr>
                    </a:p>
                  </a:txBody>
                  <a:tcPr marL="8513" marR="8513" marT="851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solidFill>
                  </a:tcPr>
                </a:tc>
              </a:tr>
              <a:tr h="128671">
                <a:tc>
                  <a:txBody>
                    <a:bodyPr/>
                    <a:lstStyle/>
                    <a:p>
                      <a:pPr algn="l" fontAlgn="t"/>
                      <a:r>
                        <a:rPr lang="pt-BR" sz="1000" u="none" strike="noStrike" dirty="0" smtClean="0">
                          <a:effectLst/>
                        </a:rPr>
                        <a:t>Uso </a:t>
                      </a:r>
                      <a:r>
                        <a:rPr lang="pt-BR" sz="1000" u="none" strike="noStrike" dirty="0">
                          <a:effectLst/>
                        </a:rPr>
                        <a:t>Adicional </a:t>
                      </a:r>
                      <a:r>
                        <a:rPr lang="pt-BR" sz="1000" u="none" strike="noStrike" dirty="0" smtClean="0">
                          <a:effectLst/>
                        </a:rPr>
                        <a:t>/ Excesso</a:t>
                      </a:r>
                      <a:r>
                        <a:rPr lang="pt-BR" sz="1000" u="none" strike="noStrike" baseline="0" dirty="0" smtClean="0">
                          <a:effectLst/>
                        </a:rPr>
                        <a:t> </a:t>
                      </a:r>
                      <a:r>
                        <a:rPr lang="pt-BR" sz="1000" u="none" strike="noStrike" dirty="0" smtClean="0">
                          <a:effectLst/>
                        </a:rPr>
                        <a:t>de  </a:t>
                      </a:r>
                      <a:r>
                        <a:rPr lang="pt-BR" sz="1000" u="none" strike="noStrike" dirty="0">
                          <a:effectLst/>
                        </a:rPr>
                        <a:t>Contestações de </a:t>
                      </a:r>
                      <a:r>
                        <a:rPr lang="pt-BR" sz="1000" u="none" strike="noStrike" dirty="0" smtClean="0">
                          <a:effectLst/>
                        </a:rPr>
                        <a:t>Transações</a:t>
                      </a:r>
                      <a:endParaRPr lang="pt-BR" sz="1000" b="1" i="0" u="none" strike="noStrike" dirty="0">
                        <a:solidFill>
                          <a:srgbClr val="000000"/>
                        </a:solidFill>
                        <a:effectLst/>
                        <a:latin typeface="Calibri"/>
                      </a:endParaRPr>
                    </a:p>
                  </a:txBody>
                  <a:tcPr marL="8513" marR="8513" marT="8513" marB="0">
                    <a:lnT w="3175" cap="flat" cmpd="sng" algn="ctr">
                      <a:solidFill>
                        <a:schemeClr val="tx1"/>
                      </a:solidFill>
                      <a:prstDash val="solid"/>
                      <a:round/>
                      <a:headEnd type="none" w="med" len="med"/>
                      <a:tailEnd type="none" w="med" len="med"/>
                    </a:lnT>
                    <a:solidFill>
                      <a:schemeClr val="bg1"/>
                    </a:solidFill>
                  </a:tcPr>
                </a:tc>
                <a:tc rowSpan="4">
                  <a:txBody>
                    <a:bodyPr/>
                    <a:lstStyle/>
                    <a:p>
                      <a:pPr algn="ctr" fontAlgn="ctr"/>
                      <a:r>
                        <a:rPr lang="pt-BR" sz="1000" u="none" strike="noStrike" dirty="0" smtClean="0">
                          <a:effectLst/>
                        </a:rPr>
                        <a:t> Tarifas </a:t>
                      </a:r>
                      <a:r>
                        <a:rPr lang="pt-BR" sz="1000" u="none" strike="noStrike" dirty="0">
                          <a:effectLst/>
                        </a:rPr>
                        <a:t>de Uso Adicional ou Diferenciado</a:t>
                      </a:r>
                      <a:endParaRPr lang="pt-BR" sz="1000" b="1" i="0" u="none" strike="noStrike" dirty="0">
                        <a:solidFill>
                          <a:srgbClr val="000000"/>
                        </a:solidFill>
                        <a:effectLst/>
                        <a:latin typeface="Calibri"/>
                      </a:endParaRPr>
                    </a:p>
                  </a:txBody>
                  <a:tcPr marL="8513" marR="8513" marT="8513" marB="0" anchor="ctr">
                    <a:lnT w="3175" cap="flat" cmpd="sng" algn="ctr">
                      <a:solidFill>
                        <a:schemeClr val="tx1"/>
                      </a:solidFill>
                      <a:prstDash val="solid"/>
                      <a:round/>
                      <a:headEnd type="none" w="med" len="med"/>
                      <a:tailEnd type="none" w="med" len="med"/>
                    </a:lnT>
                    <a:solidFill>
                      <a:schemeClr val="bg1"/>
                    </a:solidFill>
                  </a:tcPr>
                </a:tc>
              </a:tr>
              <a:tr h="90433">
                <a:tc>
                  <a:txBody>
                    <a:bodyPr/>
                    <a:lstStyle/>
                    <a:p>
                      <a:pPr algn="l" fontAlgn="t"/>
                      <a:r>
                        <a:rPr lang="pt-BR" sz="1000" u="none" strike="noStrike" dirty="0" smtClean="0">
                          <a:effectLst/>
                        </a:rPr>
                        <a:t>Uso Adicional / Excesso</a:t>
                      </a:r>
                      <a:r>
                        <a:rPr lang="pt-BR" sz="1000" u="none" strike="noStrike" baseline="0" dirty="0" smtClean="0">
                          <a:effectLst/>
                        </a:rPr>
                        <a:t> </a:t>
                      </a:r>
                      <a:r>
                        <a:rPr lang="pt-BR" sz="1000" u="none" strike="noStrike" dirty="0" smtClean="0">
                          <a:effectLst/>
                        </a:rPr>
                        <a:t>de </a:t>
                      </a:r>
                      <a:r>
                        <a:rPr lang="pt-BR" sz="1000" u="none" strike="noStrike" dirty="0">
                          <a:effectLst/>
                        </a:rPr>
                        <a:t>Cancelamentos de Transações</a:t>
                      </a:r>
                      <a:endParaRPr lang="pt-BR" sz="1000" b="1" i="0" u="none" strike="noStrike" dirty="0">
                        <a:solidFill>
                          <a:srgbClr val="000000"/>
                        </a:solidFill>
                        <a:effectLst/>
                        <a:latin typeface="Calibri"/>
                      </a:endParaRPr>
                    </a:p>
                  </a:txBody>
                  <a:tcPr marL="8513" marR="8513" marT="8513" marB="0">
                    <a:solidFill>
                      <a:schemeClr val="bg1"/>
                    </a:solidFill>
                  </a:tcPr>
                </a:tc>
                <a:tc vMerge="1">
                  <a:txBody>
                    <a:bodyPr/>
                    <a:lstStyle/>
                    <a:p>
                      <a:endParaRPr lang="pt-BR"/>
                    </a:p>
                  </a:txBody>
                  <a:tcPr/>
                </a:tc>
              </a:tr>
              <a:tr h="90433">
                <a:tc>
                  <a:txBody>
                    <a:bodyPr/>
                    <a:lstStyle/>
                    <a:p>
                      <a:pPr algn="l" fontAlgn="t"/>
                      <a:r>
                        <a:rPr lang="pt-BR" sz="1000" u="none" strike="noStrike" dirty="0" smtClean="0">
                          <a:effectLst/>
                        </a:rPr>
                        <a:t>Uso Adicional / Excesso</a:t>
                      </a:r>
                      <a:r>
                        <a:rPr lang="pt-BR" sz="1000" u="none" strike="noStrike" baseline="0" dirty="0" smtClean="0">
                          <a:effectLst/>
                        </a:rPr>
                        <a:t> </a:t>
                      </a:r>
                      <a:r>
                        <a:rPr lang="pt-BR" sz="1000" u="none" strike="noStrike" dirty="0" smtClean="0">
                          <a:effectLst/>
                        </a:rPr>
                        <a:t> </a:t>
                      </a:r>
                      <a:r>
                        <a:rPr lang="pt-BR" sz="1000" u="none" strike="noStrike" dirty="0">
                          <a:effectLst/>
                        </a:rPr>
                        <a:t>de Tentativas de Autorização de Transação</a:t>
                      </a:r>
                      <a:endParaRPr lang="pt-BR" sz="1000" b="1" i="0" u="none" strike="noStrike" dirty="0">
                        <a:solidFill>
                          <a:srgbClr val="000000"/>
                        </a:solidFill>
                        <a:effectLst/>
                        <a:latin typeface="Calibri"/>
                      </a:endParaRPr>
                    </a:p>
                  </a:txBody>
                  <a:tcPr marL="8513" marR="8513" marT="8513" marB="0">
                    <a:solidFill>
                      <a:schemeClr val="bg1"/>
                    </a:solidFill>
                  </a:tcPr>
                </a:tc>
                <a:tc vMerge="1">
                  <a:txBody>
                    <a:bodyPr/>
                    <a:lstStyle/>
                    <a:p>
                      <a:endParaRPr lang="pt-BR"/>
                    </a:p>
                  </a:txBody>
                  <a:tcPr/>
                </a:tc>
              </a:tr>
              <a:tr h="90433">
                <a:tc>
                  <a:txBody>
                    <a:bodyPr/>
                    <a:lstStyle/>
                    <a:p>
                      <a:pPr algn="l" fontAlgn="t"/>
                      <a:r>
                        <a:rPr lang="pt-BR" sz="1000" u="none" strike="noStrike" dirty="0" smtClean="0">
                          <a:effectLst/>
                        </a:rPr>
                        <a:t>Merchandising </a:t>
                      </a:r>
                      <a:r>
                        <a:rPr lang="pt-BR" sz="1000" u="none" strike="noStrike" dirty="0">
                          <a:effectLst/>
                        </a:rPr>
                        <a:t>- Peças Especiais</a:t>
                      </a:r>
                      <a:endParaRPr lang="pt-BR" sz="1000" b="1" i="0" u="none" strike="noStrike" dirty="0">
                        <a:solidFill>
                          <a:srgbClr val="000000"/>
                        </a:solidFill>
                        <a:effectLst/>
                        <a:latin typeface="Calibri"/>
                      </a:endParaRPr>
                    </a:p>
                  </a:txBody>
                  <a:tcPr marL="8513" marR="8513" marT="8513" marB="0">
                    <a:solidFill>
                      <a:schemeClr val="bg1"/>
                    </a:solidFill>
                  </a:tcPr>
                </a:tc>
                <a:tc vMerge="1">
                  <a:txBody>
                    <a:bodyPr/>
                    <a:lstStyle/>
                    <a:p>
                      <a:endParaRPr lang="pt-BR"/>
                    </a:p>
                  </a:txBody>
                  <a:tcPr/>
                </a:tc>
              </a:tr>
              <a:tr h="90433">
                <a:tc>
                  <a:txBody>
                    <a:bodyPr/>
                    <a:lstStyle/>
                    <a:p>
                      <a:pPr algn="l" fontAlgn="t"/>
                      <a:r>
                        <a:rPr lang="pt-BR" sz="1000" u="none" strike="noStrike" dirty="0" smtClean="0">
                          <a:effectLst/>
                        </a:rPr>
                        <a:t>Facilitadora - Habilitação </a:t>
                      </a:r>
                      <a:r>
                        <a:rPr lang="pt-BR" sz="1000" u="none" strike="noStrike" dirty="0">
                          <a:effectLst/>
                        </a:rPr>
                        <a:t>e Uso de Dynamic DBA / Soft Descriptor</a:t>
                      </a:r>
                      <a:endParaRPr lang="pt-BR" sz="1000" b="1" i="0" u="none" strike="noStrike" dirty="0">
                        <a:solidFill>
                          <a:srgbClr val="000000"/>
                        </a:solidFill>
                        <a:effectLst/>
                        <a:latin typeface="Calibri"/>
                      </a:endParaRPr>
                    </a:p>
                  </a:txBody>
                  <a:tcPr marL="8513" marR="8513" marT="8513" marB="0">
                    <a:solidFill>
                      <a:schemeClr val="bg1"/>
                    </a:solidFill>
                  </a:tcPr>
                </a:tc>
                <a:tc rowSpan="6">
                  <a:txBody>
                    <a:bodyPr/>
                    <a:lstStyle/>
                    <a:p>
                      <a:pPr algn="ctr" fontAlgn="ctr"/>
                      <a:r>
                        <a:rPr lang="pt-BR" sz="1000" u="none" strike="noStrike" dirty="0" smtClean="0">
                          <a:effectLst/>
                        </a:rPr>
                        <a:t> Tarifas </a:t>
                      </a:r>
                      <a:r>
                        <a:rPr lang="pt-BR" sz="1000" u="none" strike="noStrike" dirty="0">
                          <a:effectLst/>
                        </a:rPr>
                        <a:t>para Facilitadores de Pagamento</a:t>
                      </a:r>
                      <a:endParaRPr lang="pt-BR" sz="1000" b="1" i="0" u="none" strike="noStrike" dirty="0">
                        <a:solidFill>
                          <a:srgbClr val="000000"/>
                        </a:solidFill>
                        <a:effectLst/>
                        <a:latin typeface="Calibri"/>
                      </a:endParaRPr>
                    </a:p>
                  </a:txBody>
                  <a:tcPr marL="8513" marR="8513" marT="8513" marB="0" anchor="ctr">
                    <a:solidFill>
                      <a:schemeClr val="bg1"/>
                    </a:solidFill>
                  </a:tcPr>
                </a:tc>
              </a:tr>
              <a:tr h="90433">
                <a:tc>
                  <a:txBody>
                    <a:bodyPr/>
                    <a:lstStyle/>
                    <a:p>
                      <a:pPr algn="l" fontAlgn="t"/>
                      <a:r>
                        <a:rPr lang="pt-BR" sz="1000" u="none" strike="noStrike" dirty="0" smtClean="0">
                          <a:effectLst/>
                        </a:rPr>
                        <a:t>Facilitadora </a:t>
                      </a:r>
                      <a:r>
                        <a:rPr lang="pt-BR" sz="1000" u="none" strike="noStrike" dirty="0">
                          <a:effectLst/>
                        </a:rPr>
                        <a:t>- </a:t>
                      </a:r>
                      <a:r>
                        <a:rPr lang="pt-BR" sz="1000" u="none" strike="noStrike" dirty="0" smtClean="0">
                          <a:effectLst/>
                        </a:rPr>
                        <a:t> Adesão </a:t>
                      </a:r>
                      <a:r>
                        <a:rPr lang="pt-BR" sz="1000" u="none" strike="noStrike" dirty="0">
                          <a:effectLst/>
                        </a:rPr>
                        <a:t>do Facilitadora</a:t>
                      </a:r>
                      <a:endParaRPr lang="pt-BR" sz="1000" b="1" i="0" u="none" strike="noStrike" dirty="0">
                        <a:solidFill>
                          <a:srgbClr val="000000"/>
                        </a:solidFill>
                        <a:effectLst/>
                        <a:latin typeface="Calibri"/>
                      </a:endParaRPr>
                    </a:p>
                  </a:txBody>
                  <a:tcPr marL="8513" marR="8513" marT="8513" marB="0">
                    <a:solidFill>
                      <a:schemeClr val="bg1"/>
                    </a:solidFill>
                  </a:tcPr>
                </a:tc>
                <a:tc vMerge="1">
                  <a:txBody>
                    <a:bodyPr/>
                    <a:lstStyle/>
                    <a:p>
                      <a:endParaRPr lang="pt-BR"/>
                    </a:p>
                  </a:txBody>
                  <a:tcPr/>
                </a:tc>
              </a:tr>
              <a:tr h="90433">
                <a:tc>
                  <a:txBody>
                    <a:bodyPr/>
                    <a:lstStyle/>
                    <a:p>
                      <a:pPr algn="l" fontAlgn="t"/>
                      <a:r>
                        <a:rPr lang="pt-BR" sz="1000" u="none" strike="noStrike" dirty="0" smtClean="0">
                          <a:effectLst/>
                        </a:rPr>
                        <a:t>Facilitadora - Manutenção </a:t>
                      </a:r>
                      <a:r>
                        <a:rPr lang="pt-BR" sz="1000" u="none" strike="noStrike" dirty="0">
                          <a:effectLst/>
                        </a:rPr>
                        <a:t>do Facilitadora</a:t>
                      </a:r>
                      <a:endParaRPr lang="pt-BR" sz="1000" b="1" i="0" u="none" strike="noStrike" dirty="0">
                        <a:solidFill>
                          <a:srgbClr val="000000"/>
                        </a:solidFill>
                        <a:effectLst/>
                        <a:latin typeface="Calibri"/>
                      </a:endParaRPr>
                    </a:p>
                  </a:txBody>
                  <a:tcPr marL="8513" marR="8513" marT="8513" marB="0">
                    <a:solidFill>
                      <a:schemeClr val="bg1"/>
                    </a:solidFill>
                  </a:tcPr>
                </a:tc>
                <a:tc vMerge="1">
                  <a:txBody>
                    <a:bodyPr/>
                    <a:lstStyle/>
                    <a:p>
                      <a:endParaRPr lang="pt-BR"/>
                    </a:p>
                  </a:txBody>
                  <a:tcPr/>
                </a:tc>
              </a:tr>
              <a:tr h="90433">
                <a:tc>
                  <a:txBody>
                    <a:bodyPr/>
                    <a:lstStyle/>
                    <a:p>
                      <a:pPr algn="l" fontAlgn="t"/>
                      <a:r>
                        <a:rPr lang="pt-BR" sz="1000" u="none" strike="noStrike" dirty="0" smtClean="0">
                          <a:effectLst/>
                        </a:rPr>
                        <a:t>Facilitadora - Adesão </a:t>
                      </a:r>
                      <a:r>
                        <a:rPr lang="pt-BR" sz="1000" u="none" strike="noStrike" dirty="0">
                          <a:effectLst/>
                        </a:rPr>
                        <a:t>do Substabelecimento</a:t>
                      </a:r>
                      <a:endParaRPr lang="pt-BR" sz="1000" b="1" i="0" u="none" strike="noStrike" dirty="0">
                        <a:solidFill>
                          <a:srgbClr val="000000"/>
                        </a:solidFill>
                        <a:effectLst/>
                        <a:latin typeface="Calibri"/>
                      </a:endParaRPr>
                    </a:p>
                  </a:txBody>
                  <a:tcPr marL="8513" marR="8513" marT="8513" marB="0">
                    <a:solidFill>
                      <a:schemeClr val="bg1"/>
                    </a:solidFill>
                  </a:tcPr>
                </a:tc>
                <a:tc vMerge="1">
                  <a:txBody>
                    <a:bodyPr/>
                    <a:lstStyle/>
                    <a:p>
                      <a:endParaRPr lang="pt-BR"/>
                    </a:p>
                  </a:txBody>
                  <a:tcPr/>
                </a:tc>
              </a:tr>
              <a:tr h="90433">
                <a:tc>
                  <a:txBody>
                    <a:bodyPr/>
                    <a:lstStyle/>
                    <a:p>
                      <a:pPr algn="l" fontAlgn="t"/>
                      <a:r>
                        <a:rPr lang="pt-BR" sz="1000" u="none" strike="noStrike" dirty="0" smtClean="0">
                          <a:effectLst/>
                        </a:rPr>
                        <a:t>Facilitadora - Certificação </a:t>
                      </a:r>
                      <a:r>
                        <a:rPr lang="pt-BR" sz="1000" u="none" strike="noStrike" dirty="0">
                          <a:effectLst/>
                        </a:rPr>
                        <a:t>da Solução de Captura na Credenciadora</a:t>
                      </a:r>
                      <a:endParaRPr lang="pt-BR" sz="1000" b="1" i="0" u="none" strike="noStrike" dirty="0">
                        <a:solidFill>
                          <a:srgbClr val="000000"/>
                        </a:solidFill>
                        <a:effectLst/>
                        <a:latin typeface="Calibri"/>
                      </a:endParaRPr>
                    </a:p>
                  </a:txBody>
                  <a:tcPr marL="8513" marR="8513" marT="8513" marB="0">
                    <a:solidFill>
                      <a:schemeClr val="bg1"/>
                    </a:solidFill>
                  </a:tcPr>
                </a:tc>
                <a:tc vMerge="1">
                  <a:txBody>
                    <a:bodyPr/>
                    <a:lstStyle/>
                    <a:p>
                      <a:endParaRPr lang="pt-BR"/>
                    </a:p>
                  </a:txBody>
                  <a:tcPr/>
                </a:tc>
              </a:tr>
              <a:tr h="90433">
                <a:tc>
                  <a:txBody>
                    <a:bodyPr/>
                    <a:lstStyle/>
                    <a:p>
                      <a:pPr algn="l" fontAlgn="t"/>
                      <a:r>
                        <a:rPr lang="pt-BR" sz="1000" u="none" strike="noStrike" dirty="0" smtClean="0">
                          <a:effectLst/>
                        </a:rPr>
                        <a:t>Facilitadora - Certificação </a:t>
                      </a:r>
                      <a:r>
                        <a:rPr lang="pt-BR" sz="1000" u="none" strike="noStrike" dirty="0">
                          <a:effectLst/>
                        </a:rPr>
                        <a:t>da Solução de Captura na Bandeira (IAP)</a:t>
                      </a:r>
                      <a:endParaRPr lang="pt-BR" sz="1000" b="1" i="0" u="none" strike="noStrike" dirty="0">
                        <a:solidFill>
                          <a:srgbClr val="000000"/>
                        </a:solidFill>
                        <a:effectLst/>
                        <a:latin typeface="Calibri"/>
                      </a:endParaRPr>
                    </a:p>
                  </a:txBody>
                  <a:tcPr marL="8513" marR="8513" marT="8513" marB="0">
                    <a:solidFill>
                      <a:schemeClr val="bg1"/>
                    </a:solidFill>
                  </a:tcPr>
                </a:tc>
                <a:tc vMerge="1">
                  <a:txBody>
                    <a:bodyPr/>
                    <a:lstStyle/>
                    <a:p>
                      <a:endParaRPr lang="pt-BR"/>
                    </a:p>
                  </a:txBody>
                  <a:tcPr/>
                </a:tc>
              </a:tr>
              <a:tr h="90433">
                <a:tc>
                  <a:txBody>
                    <a:bodyPr/>
                    <a:lstStyle/>
                    <a:p>
                      <a:pPr algn="l" fontAlgn="t"/>
                      <a:r>
                        <a:rPr lang="pt-BR" sz="1000" u="none" strike="noStrike" dirty="0" smtClean="0">
                          <a:effectLst/>
                        </a:rPr>
                        <a:t>Uso Adicional / Excesso</a:t>
                      </a:r>
                      <a:r>
                        <a:rPr lang="pt-BR" sz="1000" u="none" strike="noStrike" baseline="0" dirty="0" smtClean="0">
                          <a:effectLst/>
                        </a:rPr>
                        <a:t> de Serviço de </a:t>
                      </a:r>
                      <a:r>
                        <a:rPr lang="pt-BR" sz="1000" u="none" strike="noStrike" dirty="0" smtClean="0">
                          <a:effectLst/>
                        </a:rPr>
                        <a:t>Logística de </a:t>
                      </a:r>
                      <a:r>
                        <a:rPr lang="pt-BR" sz="1000" u="none" strike="noStrike" dirty="0">
                          <a:effectLst/>
                        </a:rPr>
                        <a:t>Equipamento</a:t>
                      </a:r>
                      <a:endParaRPr lang="pt-BR" sz="1000" b="1" i="0" u="none" strike="noStrike" dirty="0">
                        <a:solidFill>
                          <a:srgbClr val="000000"/>
                        </a:solidFill>
                        <a:effectLst/>
                        <a:latin typeface="Calibri"/>
                      </a:endParaRPr>
                    </a:p>
                  </a:txBody>
                  <a:tcPr marL="8513" marR="8513" marT="8513" marB="0">
                    <a:solidFill>
                      <a:schemeClr val="bg1"/>
                    </a:solidFill>
                  </a:tcPr>
                </a:tc>
                <a:tc rowSpan="4">
                  <a:txBody>
                    <a:bodyPr/>
                    <a:lstStyle/>
                    <a:p>
                      <a:pPr algn="ctr" fontAlgn="ctr"/>
                      <a:r>
                        <a:rPr lang="pt-BR" sz="1000" u="none" strike="noStrike" dirty="0" smtClean="0">
                          <a:effectLst/>
                        </a:rPr>
                        <a:t> Tarifas </a:t>
                      </a:r>
                      <a:r>
                        <a:rPr lang="pt-BR" sz="1000" u="none" strike="noStrike" dirty="0">
                          <a:effectLst/>
                        </a:rPr>
                        <a:t>de Uso Adicional ou Diferenciado</a:t>
                      </a:r>
                      <a:endParaRPr lang="pt-BR" sz="1000" b="1" i="0" u="none" strike="noStrike" dirty="0">
                        <a:solidFill>
                          <a:srgbClr val="000000"/>
                        </a:solidFill>
                        <a:effectLst/>
                        <a:latin typeface="Calibri"/>
                      </a:endParaRPr>
                    </a:p>
                  </a:txBody>
                  <a:tcPr marL="8513" marR="8513" marT="8513" marB="0" anchor="ctr">
                    <a:solidFill>
                      <a:schemeClr val="bg1"/>
                    </a:solidFill>
                  </a:tcPr>
                </a:tc>
              </a:tr>
              <a:tr h="90433">
                <a:tc>
                  <a:txBody>
                    <a:bodyPr/>
                    <a:lstStyle/>
                    <a:p>
                      <a:pPr algn="l" fontAlgn="t"/>
                      <a:r>
                        <a:rPr lang="pt-BR" sz="1000" u="none" strike="noStrike" dirty="0" smtClean="0">
                          <a:effectLst/>
                        </a:rPr>
                        <a:t>Uso Adicional / Excesso</a:t>
                      </a:r>
                      <a:r>
                        <a:rPr lang="pt-BR" sz="1000" u="none" strike="noStrike" baseline="0" dirty="0" smtClean="0">
                          <a:effectLst/>
                        </a:rPr>
                        <a:t> de </a:t>
                      </a:r>
                      <a:r>
                        <a:rPr lang="pt-BR" sz="1000" u="none" strike="noStrike" dirty="0" smtClean="0">
                          <a:effectLst/>
                        </a:rPr>
                        <a:t>Disponibilização de </a:t>
                      </a:r>
                      <a:r>
                        <a:rPr lang="pt-BR" sz="1000" u="none" strike="noStrike" dirty="0">
                          <a:effectLst/>
                        </a:rPr>
                        <a:t>Suprimentos</a:t>
                      </a:r>
                      <a:endParaRPr lang="pt-BR" sz="1000" b="1" i="0" u="none" strike="noStrike" dirty="0">
                        <a:solidFill>
                          <a:srgbClr val="000000"/>
                        </a:solidFill>
                        <a:effectLst/>
                        <a:latin typeface="Calibri"/>
                      </a:endParaRPr>
                    </a:p>
                  </a:txBody>
                  <a:tcPr marL="8513" marR="8513" marT="8513" marB="0">
                    <a:solidFill>
                      <a:schemeClr val="bg1"/>
                    </a:solidFill>
                  </a:tcPr>
                </a:tc>
                <a:tc vMerge="1">
                  <a:txBody>
                    <a:bodyPr/>
                    <a:lstStyle/>
                    <a:p>
                      <a:endParaRPr lang="pt-BR"/>
                    </a:p>
                  </a:txBody>
                  <a:tcPr/>
                </a:tc>
              </a:tr>
              <a:tr h="90433">
                <a:tc>
                  <a:txBody>
                    <a:bodyPr/>
                    <a:lstStyle/>
                    <a:p>
                      <a:pPr algn="l" fontAlgn="t"/>
                      <a:r>
                        <a:rPr lang="pt-BR" sz="1000" u="none" strike="noStrike" dirty="0" smtClean="0">
                          <a:effectLst/>
                        </a:rPr>
                        <a:t>Uso Adicional / Excesso</a:t>
                      </a:r>
                      <a:r>
                        <a:rPr lang="pt-BR" sz="1000" u="none" strike="noStrike" baseline="0" dirty="0" smtClean="0">
                          <a:effectLst/>
                        </a:rPr>
                        <a:t> - </a:t>
                      </a:r>
                      <a:r>
                        <a:rPr lang="pt-BR" sz="1000" u="none" strike="noStrike" dirty="0" smtClean="0">
                          <a:effectLst/>
                        </a:rPr>
                        <a:t>Visita Improdutiva para suporte a terminal</a:t>
                      </a:r>
                      <a:endParaRPr lang="pt-BR" sz="1000" b="1" i="0" u="none" strike="noStrike" dirty="0">
                        <a:solidFill>
                          <a:srgbClr val="000000"/>
                        </a:solidFill>
                        <a:effectLst/>
                        <a:latin typeface="Calibri"/>
                      </a:endParaRPr>
                    </a:p>
                  </a:txBody>
                  <a:tcPr marL="8513" marR="8513" marT="8513" marB="0">
                    <a:solidFill>
                      <a:schemeClr val="bg1"/>
                    </a:solidFill>
                  </a:tcPr>
                </a:tc>
                <a:tc vMerge="1">
                  <a:txBody>
                    <a:bodyPr/>
                    <a:lstStyle/>
                    <a:p>
                      <a:endParaRPr lang="pt-BR"/>
                    </a:p>
                  </a:txBody>
                  <a:tcPr/>
                </a:tc>
              </a:tr>
              <a:tr h="90433">
                <a:tc>
                  <a:txBody>
                    <a:bodyPr/>
                    <a:lstStyle/>
                    <a:p>
                      <a:pPr algn="l" fontAlgn="t"/>
                      <a:r>
                        <a:rPr lang="pt-BR" sz="1000" u="none" strike="noStrike" dirty="0" smtClean="0">
                          <a:effectLst/>
                        </a:rPr>
                        <a:t>Logística </a:t>
                      </a:r>
                      <a:r>
                        <a:rPr lang="pt-BR" sz="1000" u="none" strike="noStrike" dirty="0">
                          <a:effectLst/>
                        </a:rPr>
                        <a:t>Diferenciada de Equipamento</a:t>
                      </a:r>
                      <a:endParaRPr lang="pt-BR" sz="1000" b="1" i="0" u="none" strike="noStrike" dirty="0">
                        <a:solidFill>
                          <a:srgbClr val="000000"/>
                        </a:solidFill>
                        <a:effectLst/>
                        <a:latin typeface="Calibri"/>
                      </a:endParaRPr>
                    </a:p>
                  </a:txBody>
                  <a:tcPr marL="8513" marR="8513" marT="8513" marB="0">
                    <a:solidFill>
                      <a:schemeClr val="bg1"/>
                    </a:solidFill>
                  </a:tcPr>
                </a:tc>
                <a:tc vMerge="1">
                  <a:txBody>
                    <a:bodyPr/>
                    <a:lstStyle/>
                    <a:p>
                      <a:endParaRPr lang="pt-BR"/>
                    </a:p>
                  </a:txBody>
                  <a:tcPr/>
                </a:tc>
              </a:tr>
              <a:tr h="90433">
                <a:tc>
                  <a:txBody>
                    <a:bodyPr/>
                    <a:lstStyle/>
                    <a:p>
                      <a:pPr algn="l" fontAlgn="t"/>
                      <a:r>
                        <a:rPr lang="pt-BR" sz="1000" u="none" strike="noStrike" dirty="0" smtClean="0">
                          <a:effectLst/>
                        </a:rPr>
                        <a:t>Disponibilização </a:t>
                      </a:r>
                      <a:r>
                        <a:rPr lang="pt-BR" sz="1000" u="none" strike="noStrike" dirty="0">
                          <a:effectLst/>
                        </a:rPr>
                        <a:t>de Links de Comunicação</a:t>
                      </a:r>
                      <a:endParaRPr lang="pt-BR" sz="1000" b="1" i="0" u="none" strike="noStrike" dirty="0">
                        <a:solidFill>
                          <a:srgbClr val="000000"/>
                        </a:solidFill>
                        <a:effectLst/>
                        <a:latin typeface="Calibri"/>
                      </a:endParaRPr>
                    </a:p>
                  </a:txBody>
                  <a:tcPr marL="8513" marR="8513" marT="8513" marB="0">
                    <a:solidFill>
                      <a:schemeClr val="bg1"/>
                    </a:solidFill>
                  </a:tcPr>
                </a:tc>
                <a:tc>
                  <a:txBody>
                    <a:bodyPr/>
                    <a:lstStyle/>
                    <a:p>
                      <a:pPr algn="ctr" fontAlgn="ctr"/>
                      <a:r>
                        <a:rPr lang="pt-BR" sz="1000" u="none" strike="noStrike" dirty="0" smtClean="0">
                          <a:effectLst/>
                        </a:rPr>
                        <a:t> Tarifa </a:t>
                      </a:r>
                      <a:r>
                        <a:rPr lang="pt-BR" sz="1000" u="none" strike="noStrike" dirty="0">
                          <a:effectLst/>
                        </a:rPr>
                        <a:t>de Disponibilização de </a:t>
                      </a:r>
                      <a:r>
                        <a:rPr lang="pt-BR" sz="1000" u="none" strike="noStrike" dirty="0" smtClean="0">
                          <a:effectLst/>
                        </a:rPr>
                        <a:t>links</a:t>
                      </a:r>
                      <a:endParaRPr lang="pt-BR" sz="1000" b="1" i="0" u="none" strike="noStrike" dirty="0">
                        <a:solidFill>
                          <a:srgbClr val="000000"/>
                        </a:solidFill>
                        <a:effectLst/>
                        <a:latin typeface="Calibri"/>
                      </a:endParaRPr>
                    </a:p>
                  </a:txBody>
                  <a:tcPr marL="8513" marR="8513" marT="8513" marB="0" anchor="ctr">
                    <a:solidFill>
                      <a:schemeClr val="bg1"/>
                    </a:solidFill>
                  </a:tcPr>
                </a:tc>
              </a:tr>
            </a:tbl>
          </a:graphicData>
        </a:graphic>
      </p:graphicFrame>
      <p:sp>
        <p:nvSpPr>
          <p:cNvPr id="8" name="Retângulo 7"/>
          <p:cNvSpPr/>
          <p:nvPr/>
        </p:nvSpPr>
        <p:spPr>
          <a:xfrm>
            <a:off x="341530" y="5364215"/>
            <a:ext cx="3015335" cy="810090"/>
          </a:xfrm>
          <a:prstGeom prst="rect">
            <a:avLst/>
          </a:prstGeom>
          <a:solidFill>
            <a:schemeClr val="tx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u="sng" dirty="0">
                <a:solidFill>
                  <a:schemeClr val="bg1"/>
                </a:solidFill>
              </a:rPr>
              <a:t>PODEM SER COBRADOS </a:t>
            </a:r>
            <a:endParaRPr lang="pt-BR" sz="1200" b="1" u="sng" dirty="0" smtClean="0">
              <a:solidFill>
                <a:schemeClr val="bg1"/>
              </a:solidFill>
            </a:endParaRPr>
          </a:p>
          <a:p>
            <a:pPr algn="ctr"/>
            <a:r>
              <a:rPr lang="pt-BR" sz="1200" b="1" dirty="0" smtClean="0">
                <a:solidFill>
                  <a:schemeClr val="bg1"/>
                </a:solidFill>
              </a:rPr>
              <a:t>MAS </a:t>
            </a:r>
            <a:r>
              <a:rPr lang="pt-BR" sz="1200" b="1" dirty="0">
                <a:solidFill>
                  <a:schemeClr val="bg1"/>
                </a:solidFill>
              </a:rPr>
              <a:t>NÃO DEVERÃO APARECER NA TABELA </a:t>
            </a:r>
            <a:r>
              <a:rPr lang="pt-BR" sz="1200" b="1" dirty="0" smtClean="0">
                <a:solidFill>
                  <a:schemeClr val="bg1"/>
                </a:solidFill>
              </a:rPr>
              <a:t>POIS </a:t>
            </a:r>
            <a:r>
              <a:rPr lang="pt-BR" sz="1200" b="1" dirty="0">
                <a:solidFill>
                  <a:schemeClr val="bg1"/>
                </a:solidFill>
              </a:rPr>
              <a:t>SÃO  </a:t>
            </a:r>
            <a:r>
              <a:rPr lang="pt-BR" sz="1200" b="1" dirty="0" smtClean="0">
                <a:solidFill>
                  <a:schemeClr val="bg1"/>
                </a:solidFill>
              </a:rPr>
              <a:t>AGREGADO E DE DIFICIL ATUALIZAÇÃO</a:t>
            </a:r>
            <a:endParaRPr lang="pt-BR" sz="1200" b="1" dirty="0">
              <a:solidFill>
                <a:schemeClr val="bg1"/>
              </a:solidFill>
            </a:endParaRPr>
          </a:p>
        </p:txBody>
      </p:sp>
      <p:graphicFrame>
        <p:nvGraphicFramePr>
          <p:cNvPr id="10" name="Tabela 9"/>
          <p:cNvGraphicFramePr>
            <a:graphicFrameLocks noGrp="1"/>
          </p:cNvGraphicFramePr>
          <p:nvPr>
            <p:extLst>
              <p:ext uri="{D42A27DB-BD31-4B8C-83A1-F6EECF244321}">
                <p14:modId xmlns:p14="http://schemas.microsoft.com/office/powerpoint/2010/main" val="897412171"/>
              </p:ext>
            </p:extLst>
          </p:nvPr>
        </p:nvGraphicFramePr>
        <p:xfrm>
          <a:off x="3426931" y="5364215"/>
          <a:ext cx="5605142" cy="810090"/>
        </p:xfrm>
        <a:graphic>
          <a:graphicData uri="http://schemas.openxmlformats.org/drawingml/2006/table">
            <a:tbl>
              <a:tblPr>
                <a:tableStyleId>{8799B23B-EC83-4686-B30A-512413B5E67A}</a:tableStyleId>
              </a:tblPr>
              <a:tblGrid>
                <a:gridCol w="3575339"/>
                <a:gridCol w="2029803"/>
              </a:tblGrid>
              <a:tr h="79433">
                <a:tc>
                  <a:txBody>
                    <a:bodyPr/>
                    <a:lstStyle/>
                    <a:p>
                      <a:pPr algn="ctr" fontAlgn="t"/>
                      <a:r>
                        <a:rPr lang="pt-BR" sz="1000" b="1" u="none" strike="noStrike" dirty="0" smtClean="0">
                          <a:effectLst/>
                        </a:rPr>
                        <a:t>TARIFA</a:t>
                      </a:r>
                      <a:endParaRPr lang="pt-BR" sz="1000" b="1" i="0" u="none" strike="noStrike" dirty="0">
                        <a:solidFill>
                          <a:srgbClr val="000000"/>
                        </a:solidFill>
                        <a:effectLst/>
                        <a:latin typeface="Calibri"/>
                      </a:endParaRPr>
                    </a:p>
                  </a:txBody>
                  <a:tcPr marL="8513" marR="8513" marT="8513"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solidFill>
                  </a:tcPr>
                </a:tc>
                <a:tc>
                  <a:txBody>
                    <a:bodyPr/>
                    <a:lstStyle/>
                    <a:p>
                      <a:pPr algn="ctr" fontAlgn="ctr"/>
                      <a:r>
                        <a:rPr lang="pt-BR" sz="1000" b="1" u="none" strike="noStrike" dirty="0" smtClean="0">
                          <a:effectLst/>
                        </a:rPr>
                        <a:t>CATEGORIA</a:t>
                      </a:r>
                      <a:endParaRPr lang="pt-BR" sz="1000" b="1" i="0" u="none" strike="noStrike" dirty="0">
                        <a:solidFill>
                          <a:srgbClr val="000000"/>
                        </a:solidFill>
                        <a:effectLst/>
                        <a:latin typeface="Calibri"/>
                      </a:endParaRPr>
                    </a:p>
                  </a:txBody>
                  <a:tcPr marL="8513" marR="8513" marT="8513"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solidFill>
                  </a:tcPr>
                </a:tc>
              </a:tr>
              <a:tr h="649177">
                <a:tc>
                  <a:txBody>
                    <a:bodyPr/>
                    <a:lstStyle/>
                    <a:p>
                      <a:pPr algn="l" fontAlgn="t"/>
                      <a:r>
                        <a:rPr lang="pt-BR" sz="1000" u="none" strike="noStrike" dirty="0" smtClean="0">
                          <a:effectLst/>
                        </a:rPr>
                        <a:t>Antecipação de Recebíveis</a:t>
                      </a:r>
                      <a:endParaRPr lang="pt-BR" sz="1000" b="1" i="0" u="none" strike="noStrike" dirty="0">
                        <a:solidFill>
                          <a:srgbClr val="000000"/>
                        </a:solidFill>
                        <a:effectLst/>
                        <a:latin typeface="Calibri"/>
                      </a:endParaRPr>
                    </a:p>
                  </a:txBody>
                  <a:tcPr marL="8513" marR="8513" marT="8513" marB="0" anchor="ctr">
                    <a:lnT w="3175" cap="flat" cmpd="sng" algn="ctr">
                      <a:solidFill>
                        <a:schemeClr val="tx1"/>
                      </a:solidFill>
                      <a:prstDash val="solid"/>
                      <a:round/>
                      <a:headEnd type="none" w="med" len="med"/>
                      <a:tailEnd type="none" w="med" len="med"/>
                    </a:lnT>
                  </a:tcPr>
                </a:tc>
                <a:tc>
                  <a:txBody>
                    <a:bodyPr/>
                    <a:lstStyle/>
                    <a:p>
                      <a:pPr algn="ctr" fontAlgn="ctr"/>
                      <a:r>
                        <a:rPr lang="pt-BR" sz="1000" u="none" strike="noStrike" dirty="0" smtClean="0">
                          <a:effectLst/>
                        </a:rPr>
                        <a:t> Agregados</a:t>
                      </a:r>
                      <a:endParaRPr lang="pt-BR" sz="1000" b="1" i="0" u="none" strike="noStrike" dirty="0">
                        <a:solidFill>
                          <a:srgbClr val="000000"/>
                        </a:solidFill>
                        <a:effectLst/>
                        <a:latin typeface="Calibri"/>
                      </a:endParaRPr>
                    </a:p>
                  </a:txBody>
                  <a:tcPr marL="8513" marR="8513" marT="8513" marB="0" anchor="ctr">
                    <a:lnT w="3175" cap="flat" cmpd="sng" algn="ctr">
                      <a:solidFill>
                        <a:schemeClr val="tx1"/>
                      </a:solidFill>
                      <a:prstDash val="solid"/>
                      <a:round/>
                      <a:headEnd type="none" w="med" len="med"/>
                      <a:tailEnd type="none" w="med" len="med"/>
                    </a:lnT>
                  </a:tcPr>
                </a:tc>
              </a:tr>
            </a:tbl>
          </a:graphicData>
        </a:graphic>
      </p:graphicFrame>
      <p:sp>
        <p:nvSpPr>
          <p:cNvPr id="12" name="Título 1"/>
          <p:cNvSpPr>
            <a:spLocks noGrp="1"/>
          </p:cNvSpPr>
          <p:nvPr>
            <p:ph type="title"/>
          </p:nvPr>
        </p:nvSpPr>
        <p:spPr>
          <a:xfrm>
            <a:off x="386535" y="260648"/>
            <a:ext cx="7233465" cy="534779"/>
          </a:xfrm>
        </p:spPr>
        <p:txBody>
          <a:bodyPr>
            <a:noAutofit/>
          </a:bodyPr>
          <a:lstStyle/>
          <a:p>
            <a:r>
              <a:rPr lang="pt-BR" sz="2400" b="1" dirty="0" smtClean="0"/>
              <a:t>Resultado das </a:t>
            </a:r>
            <a:r>
              <a:rPr lang="pt-BR" sz="2400" b="1" dirty="0"/>
              <a:t>Discussões </a:t>
            </a:r>
            <a:r>
              <a:rPr lang="pt-BR" sz="2400" dirty="0" smtClean="0"/>
              <a:t>–</a:t>
            </a:r>
            <a:br>
              <a:rPr lang="pt-BR" sz="2400" dirty="0" smtClean="0"/>
            </a:br>
            <a:r>
              <a:rPr lang="pt-BR" sz="2400" dirty="0" smtClean="0"/>
              <a:t>Tarifas de Publicação NÃO Obrigatória</a:t>
            </a:r>
            <a:endParaRPr lang="pt-BR" sz="2400" dirty="0"/>
          </a:p>
        </p:txBody>
      </p:sp>
      <p:sp>
        <p:nvSpPr>
          <p:cNvPr id="15" name="Rectangle 1"/>
          <p:cNvSpPr>
            <a:spLocks noChangeArrowheads="1"/>
          </p:cNvSpPr>
          <p:nvPr/>
        </p:nvSpPr>
        <p:spPr bwMode="auto">
          <a:xfrm>
            <a:off x="3393950" y="2342784"/>
            <a:ext cx="5580620" cy="231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p>
            <a:pPr lvl="0" eaLnBrk="0" fontAlgn="base" hangingPunct="0">
              <a:spcBef>
                <a:spcPct val="0"/>
              </a:spcBef>
              <a:spcAft>
                <a:spcPct val="0"/>
              </a:spcAft>
            </a:pPr>
            <a:r>
              <a:rPr lang="pt-BR" sz="800" i="1" dirty="0" smtClean="0">
                <a:latin typeface="Arial" pitchFamily="34" charset="0"/>
                <a:ea typeface="Calibri" pitchFamily="34" charset="0"/>
                <a:cs typeface="Times New Roman" pitchFamily="18" charset="0"/>
              </a:rPr>
              <a:t>Demais Multas e penalidades cuja natureza não é de prestação de serviços não devem ser aqui listadas.</a:t>
            </a:r>
            <a:endParaRPr lang="pt-BR" sz="800" i="1" dirty="0">
              <a:latin typeface="Arial" pitchFamily="34" charset="0"/>
              <a:ea typeface="Calibri" pitchFamily="34" charset="0"/>
              <a:cs typeface="Times New Roman" pitchFamily="18" charset="0"/>
            </a:endParaRPr>
          </a:p>
        </p:txBody>
      </p:sp>
    </p:spTree>
    <p:extLst>
      <p:ext uri="{BB962C8B-B14F-4D97-AF65-F5344CB8AC3E}">
        <p14:creationId xmlns:p14="http://schemas.microsoft.com/office/powerpoint/2010/main" val="2256553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ANEXOS</a:t>
            </a:r>
            <a:endParaRPr lang="pt-BR" dirty="0"/>
          </a:p>
        </p:txBody>
      </p:sp>
      <p:sp>
        <p:nvSpPr>
          <p:cNvPr id="4" name="Subtítulo 3"/>
          <p:cNvSpPr>
            <a:spLocks noGrp="1"/>
          </p:cNvSpPr>
          <p:nvPr>
            <p:ph type="subTitle" idx="1"/>
          </p:nvPr>
        </p:nvSpPr>
        <p:spPr/>
        <p:txBody>
          <a:bodyPr/>
          <a:lstStyle/>
          <a:p>
            <a:r>
              <a:rPr lang="pt-BR" dirty="0" smtClean="0"/>
              <a:t>GT de Tarifação e Serviços</a:t>
            </a:r>
            <a:endParaRPr lang="pt-BR" dirty="0"/>
          </a:p>
        </p:txBody>
      </p:sp>
    </p:spTree>
    <p:extLst>
      <p:ext uri="{BB962C8B-B14F-4D97-AF65-F5344CB8AC3E}">
        <p14:creationId xmlns:p14="http://schemas.microsoft.com/office/powerpoint/2010/main" val="4269629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 name="CaixaDeTexto 13"/>
          <p:cNvSpPr txBox="1"/>
          <p:nvPr/>
        </p:nvSpPr>
        <p:spPr>
          <a:xfrm>
            <a:off x="341530" y="998730"/>
            <a:ext cx="8547344" cy="830997"/>
          </a:xfrm>
          <a:prstGeom prst="rect">
            <a:avLst/>
          </a:prstGeom>
          <a:noFill/>
        </p:spPr>
        <p:txBody>
          <a:bodyPr wrap="square" rtlCol="0">
            <a:spAutoFit/>
          </a:bodyPr>
          <a:lstStyle/>
          <a:p>
            <a:r>
              <a:rPr lang="pt-BR" sz="2400" b="1" dirty="0" smtClean="0">
                <a:solidFill>
                  <a:schemeClr val="accent3"/>
                </a:solidFill>
              </a:rPr>
              <a:t>Item a Validar com o GT – Posições Contrárias do Pinheiro Neto contrárias ao Consenso do GT</a:t>
            </a:r>
            <a:endParaRPr lang="pt-BR" sz="2400" b="1" dirty="0">
              <a:solidFill>
                <a:schemeClr val="accent3"/>
              </a:solidFill>
            </a:endParaRPr>
          </a:p>
        </p:txBody>
      </p:sp>
      <p:sp>
        <p:nvSpPr>
          <p:cNvPr id="3" name="Retângulo 2"/>
          <p:cNvSpPr/>
          <p:nvPr/>
        </p:nvSpPr>
        <p:spPr>
          <a:xfrm>
            <a:off x="358188" y="1841624"/>
            <a:ext cx="6284041" cy="4154984"/>
          </a:xfrm>
          <a:prstGeom prst="rect">
            <a:avLst/>
          </a:prstGeom>
        </p:spPr>
        <p:txBody>
          <a:bodyPr wrap="square">
            <a:spAutoFit/>
          </a:bodyPr>
          <a:lstStyle/>
          <a:p>
            <a:pPr marL="342900" indent="-342900">
              <a:buFont typeface="Arial" pitchFamily="34" charset="0"/>
              <a:buChar char="•"/>
            </a:pPr>
            <a:r>
              <a:rPr lang="pt-BR" sz="1200" b="1" dirty="0" smtClean="0">
                <a:solidFill>
                  <a:schemeClr val="accent3"/>
                </a:solidFill>
              </a:rPr>
              <a:t>Tarifa de Conectividade -  </a:t>
            </a:r>
            <a:r>
              <a:rPr lang="pt-BR" sz="1200" b="1" dirty="0" smtClean="0"/>
              <a:t>PN</a:t>
            </a:r>
            <a:r>
              <a:rPr lang="pt-BR" sz="1200" dirty="0" smtClean="0"/>
              <a:t>:</a:t>
            </a:r>
            <a:r>
              <a:rPr lang="pt-BR" sz="1200" i="1" dirty="0" smtClean="0"/>
              <a:t> “Desde </a:t>
            </a:r>
            <a:r>
              <a:rPr lang="pt-BR" sz="1200" i="1" dirty="0"/>
              <a:t>que a conectividade mencionada envolva a customização de algum serviço ou algo adicional e diferenciado, entendemos que há argumentos para justificar a cobrança da tarifa. Caso contrário, é possível que os Órgão de Defesa do Consumidor entendam que o simples acesso à rede já estaria sendo remunerado por outras taxas, como a de administração, sendo a abusiva a cobrança de mais uma tarifa para a prestação de um serviço já tarifado</a:t>
            </a:r>
            <a:r>
              <a:rPr lang="pt-BR" sz="1200" i="1" dirty="0" smtClean="0"/>
              <a:t>.”</a:t>
            </a:r>
          </a:p>
          <a:p>
            <a:pPr marL="342900" indent="-342900">
              <a:buFont typeface="Arial" pitchFamily="34" charset="0"/>
              <a:buChar char="•"/>
            </a:pPr>
            <a:r>
              <a:rPr lang="pt-BR" sz="1200" b="1" dirty="0">
                <a:solidFill>
                  <a:schemeClr val="accent3"/>
                </a:solidFill>
              </a:rPr>
              <a:t>Tarifa de Atualização e Manutenção Cadastral (dentro da TARIFA DE GESTÃO DE CADASTRO E HABILITAÇÃO DE BANDEIRAS)</a:t>
            </a:r>
            <a:r>
              <a:rPr lang="pt-BR" sz="1200" i="1" dirty="0"/>
              <a:t> – </a:t>
            </a:r>
            <a:r>
              <a:rPr lang="pt-BR" sz="1200" b="1" dirty="0"/>
              <a:t>PN: “</a:t>
            </a:r>
            <a:r>
              <a:rPr lang="pt-BR" sz="1200" i="1" dirty="0"/>
              <a:t>Entendemos ser difícil justificar a cobrança dessa tarifa quando há relação for de consumo, já que também é de interesse da credenciadora a atualização cadastral. Além disso, considerando o entendimento de que as tarifas que se destinam ao custeio de serviços referentes à operação bancária, devem ser suportadas pelas instituições financeiras, entendemos provável o seu risco de questionamento.”  </a:t>
            </a:r>
          </a:p>
          <a:p>
            <a:pPr marL="342900" indent="-342900">
              <a:buFont typeface="Arial" pitchFamily="34" charset="0"/>
              <a:buChar char="•"/>
            </a:pPr>
            <a:r>
              <a:rPr lang="pt-BR" sz="1200" b="1" dirty="0">
                <a:solidFill>
                  <a:schemeClr val="accent3"/>
                </a:solidFill>
              </a:rPr>
              <a:t>Tarifa de Emissão de Extrato Impresso - Emissão Mensal (dentro da TARIFA DE DISPONIBILIZAÇÃO DE EXTRATOS ADICIONAIS  OU </a:t>
            </a:r>
            <a:r>
              <a:rPr lang="pt-BR" sz="1200" b="1" dirty="0" smtClean="0">
                <a:solidFill>
                  <a:schemeClr val="accent3"/>
                </a:solidFill>
              </a:rPr>
              <a:t>ESPECIAIS) </a:t>
            </a:r>
            <a:r>
              <a:rPr lang="pt-BR" sz="1200" b="1" dirty="0" smtClean="0"/>
              <a:t>- </a:t>
            </a:r>
            <a:r>
              <a:rPr lang="pt-BR" sz="1200" b="1" dirty="0"/>
              <a:t>PN: “</a:t>
            </a:r>
            <a:r>
              <a:rPr lang="pt-BR" sz="1200" i="1" dirty="0"/>
              <a:t>Entendemos que há o risco de essa tarifa ser questionada, já que, de acordo com o artigo 6, III, do CDC, é dever do fornecedor cumprir a sua obrigação de informar. Assim, recomendamos que, ao menos, o extrato impresso para checagem do histórico das transações seja fornecido sem custo ao estabelecimento comercial/profissional liberal.”</a:t>
            </a:r>
          </a:p>
          <a:p>
            <a:pPr marL="342900" indent="-342900">
              <a:buFont typeface="Arial" pitchFamily="34" charset="0"/>
              <a:buChar char="•"/>
            </a:pPr>
            <a:r>
              <a:rPr lang="pt-BR" sz="1200" b="1" dirty="0" smtClean="0">
                <a:solidFill>
                  <a:schemeClr val="accent3"/>
                </a:solidFill>
              </a:rPr>
              <a:t>Tarifa </a:t>
            </a:r>
            <a:r>
              <a:rPr lang="pt-BR" sz="1200" b="1" dirty="0">
                <a:solidFill>
                  <a:schemeClr val="accent3"/>
                </a:solidFill>
              </a:rPr>
              <a:t>por Excesso de Tentativas de Autorização de </a:t>
            </a:r>
            <a:r>
              <a:rPr lang="pt-BR" sz="1200" b="1" dirty="0" smtClean="0">
                <a:solidFill>
                  <a:schemeClr val="accent3"/>
                </a:solidFill>
              </a:rPr>
              <a:t>Transação (tarifa Opcional) </a:t>
            </a:r>
            <a:r>
              <a:rPr lang="pt-BR" sz="1200" i="1" dirty="0" smtClean="0"/>
              <a:t> </a:t>
            </a:r>
            <a:r>
              <a:rPr lang="pt-BR" sz="1200" b="1" dirty="0" smtClean="0"/>
              <a:t>-  PN</a:t>
            </a:r>
            <a:r>
              <a:rPr lang="pt-BR" sz="1200" i="1" dirty="0" smtClean="0"/>
              <a:t>: “Entendemos </a:t>
            </a:r>
            <a:r>
              <a:rPr lang="pt-BR" sz="1200" i="1" dirty="0"/>
              <a:t>ser difícil justificar a cobrança dessa tarifa quando a relação for de consumo, em razão do entendimento de que "as tarifas que se destinam ao custeio de serviços referentes à operação bancária devem ser suportadas pela instituição financeira". </a:t>
            </a:r>
            <a:endParaRPr lang="pt-BR" sz="1200" i="1" dirty="0" smtClean="0"/>
          </a:p>
        </p:txBody>
      </p:sp>
      <p:sp>
        <p:nvSpPr>
          <p:cNvPr id="19" name="Retângulo 18"/>
          <p:cNvSpPr/>
          <p:nvPr/>
        </p:nvSpPr>
        <p:spPr>
          <a:xfrm>
            <a:off x="7047275" y="1841624"/>
            <a:ext cx="1804391" cy="43326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050" dirty="0" smtClean="0"/>
              <a:t>O GT tomou conhecimento e  avaliou que os pontos  apresentados pelo Pinheiro Neto são gerenciáveis e não alteram o consenso sobre a estratégia de publicação</a:t>
            </a:r>
            <a:endParaRPr lang="pt-BR" sz="1050" dirty="0"/>
          </a:p>
        </p:txBody>
      </p:sp>
      <p:sp>
        <p:nvSpPr>
          <p:cNvPr id="20" name="Triângulo isósceles 19"/>
          <p:cNvSpPr/>
          <p:nvPr/>
        </p:nvSpPr>
        <p:spPr>
          <a:xfrm rot="16200000">
            <a:off x="4723418" y="3883555"/>
            <a:ext cx="4332682" cy="2250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8" name="Título 1"/>
          <p:cNvSpPr>
            <a:spLocks noGrp="1"/>
          </p:cNvSpPr>
          <p:nvPr>
            <p:ph type="title"/>
          </p:nvPr>
        </p:nvSpPr>
        <p:spPr>
          <a:xfrm>
            <a:off x="386535" y="260648"/>
            <a:ext cx="7233465" cy="534779"/>
          </a:xfrm>
        </p:spPr>
        <p:txBody>
          <a:bodyPr vert="horz" lIns="36000" tIns="36000" rIns="36000" bIns="36000" rtlCol="0" anchor="ctr">
            <a:noAutofit/>
          </a:bodyPr>
          <a:lstStyle/>
          <a:p>
            <a:r>
              <a:rPr lang="pt-BR" sz="2400" b="1" dirty="0"/>
              <a:t>Resumo da Discussão sobre </a:t>
            </a:r>
            <a:br>
              <a:rPr lang="pt-BR" sz="2400" b="1" dirty="0"/>
            </a:br>
            <a:r>
              <a:rPr lang="pt-BR" sz="2400" b="1" dirty="0" smtClean="0"/>
              <a:t>Apontamento do Pinheiro Neto</a:t>
            </a:r>
            <a:endParaRPr lang="pt-BR" sz="2400" b="1" dirty="0"/>
          </a:p>
        </p:txBody>
      </p:sp>
    </p:spTree>
    <p:extLst>
      <p:ext uri="{BB962C8B-B14F-4D97-AF65-F5344CB8AC3E}">
        <p14:creationId xmlns:p14="http://schemas.microsoft.com/office/powerpoint/2010/main" val="8594200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title"/>
          </p:nvPr>
        </p:nvSpPr>
        <p:spPr>
          <a:xfrm>
            <a:off x="386535" y="260648"/>
            <a:ext cx="7233465" cy="534779"/>
          </a:xfrm>
        </p:spPr>
        <p:txBody>
          <a:bodyPr>
            <a:noAutofit/>
          </a:bodyPr>
          <a:lstStyle/>
          <a:p>
            <a:r>
              <a:rPr lang="pt-BR" sz="2400" b="1" dirty="0" smtClean="0"/>
              <a:t>Feedback das Credenciadoras</a:t>
            </a:r>
            <a:r>
              <a:rPr lang="pt-BR" sz="2400" dirty="0"/>
              <a:t/>
            </a:r>
            <a:br>
              <a:rPr lang="pt-BR" sz="2400" dirty="0"/>
            </a:br>
            <a:r>
              <a:rPr lang="pt-BR" sz="2400" i="1" dirty="0" smtClean="0"/>
              <a:t>Cielo</a:t>
            </a:r>
            <a:endParaRPr lang="pt-BR" sz="2400" dirty="0"/>
          </a:p>
        </p:txBody>
      </p:sp>
      <p:sp>
        <p:nvSpPr>
          <p:cNvPr id="5" name="Rectangle 1"/>
          <p:cNvSpPr>
            <a:spLocks noChangeArrowheads="1"/>
          </p:cNvSpPr>
          <p:nvPr/>
        </p:nvSpPr>
        <p:spPr bwMode="auto">
          <a:xfrm>
            <a:off x="116505" y="908720"/>
            <a:ext cx="8892481" cy="5490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De: Fabiola Sacani Brederodes de Franca [mailto:fabiola.sacani@cielo.com.br] </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Enviada em: quinta-feira, 23 de abril de 2015 18:01</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Para: Karen, Anna</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Cc: 'Danusa Antonio; Miguel Augusto Elias Alonso; Luiz Henrique Didier Junior</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Assunto: RES: SERVIÇOS CREDENCIADORAS/ESTABELECIMENTOS</a:t>
            </a:r>
          </a:p>
          <a:p>
            <a:pPr lvl="0" eaLnBrk="0" fontAlgn="base" hangingPunct="0">
              <a:spcBef>
                <a:spcPct val="0"/>
              </a:spcBef>
              <a:spcAft>
                <a:spcPct val="0"/>
              </a:spcAft>
            </a:pPr>
            <a:r>
              <a:rPr lang="pt-BR" sz="800" i="1" dirty="0" smtClean="0">
                <a:solidFill>
                  <a:srgbClr val="1F497D"/>
                </a:solidFill>
                <a:latin typeface="Arial" pitchFamily="34" charset="0"/>
                <a:ea typeface="Calibri" pitchFamily="34" charset="0"/>
                <a:cs typeface="Times New Roman" pitchFamily="18" charset="0"/>
              </a:rPr>
              <a:t>Anna</a:t>
            </a:r>
            <a:r>
              <a:rPr lang="pt-BR" sz="800" i="1" dirty="0">
                <a:solidFill>
                  <a:srgbClr val="1F497D"/>
                </a:solidFill>
                <a:latin typeface="Arial" pitchFamily="34" charset="0"/>
                <a:ea typeface="Calibri" pitchFamily="34" charset="0"/>
                <a:cs typeface="Times New Roman" pitchFamily="18" charset="0"/>
              </a:rPr>
              <a:t>, boa tarde.</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Abaixo posicionamento Cielo.</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 </a:t>
            </a:r>
            <a:r>
              <a:rPr lang="pt-BR" sz="800" i="1" dirty="0" smtClean="0">
                <a:solidFill>
                  <a:srgbClr val="1F497D"/>
                </a:solidFill>
                <a:latin typeface="Arial" pitchFamily="34" charset="0"/>
                <a:ea typeface="Calibri" pitchFamily="34" charset="0"/>
                <a:cs typeface="Times New Roman" pitchFamily="18" charset="0"/>
              </a:rPr>
              <a:t>  Amex </a:t>
            </a:r>
            <a:r>
              <a:rPr lang="pt-BR" sz="800" i="1" dirty="0">
                <a:solidFill>
                  <a:srgbClr val="1F497D"/>
                </a:solidFill>
                <a:latin typeface="Arial" pitchFamily="34" charset="0"/>
                <a:ea typeface="Calibri" pitchFamily="34" charset="0"/>
                <a:cs typeface="Times New Roman" pitchFamily="18" charset="0"/>
              </a:rPr>
              <a:t>informou que recebeu recomendação diferente do Pinheiro Neto, onde Taxa deve ser % e Tarifa deve ser em R$, mas o time do Pinheiro Neto envolvido nas demandas da ABECS permanece no seu posicionamento inicial. Pinheiro neto solicita recuperação do parecer da Amex para reavaliação. (Página 5)- Recomendamos manter a nomenclatura Tarifa (devido BACEN utilizar esta nomenclatura).</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 </a:t>
            </a:r>
            <a:r>
              <a:rPr lang="pt-BR" sz="800" i="1" dirty="0" smtClean="0">
                <a:solidFill>
                  <a:srgbClr val="1F497D"/>
                </a:solidFill>
                <a:latin typeface="Arial" pitchFamily="34" charset="0"/>
                <a:ea typeface="Calibri" pitchFamily="34" charset="0"/>
                <a:cs typeface="Times New Roman" pitchFamily="18" charset="0"/>
              </a:rPr>
              <a:t>  Item </a:t>
            </a:r>
            <a:r>
              <a:rPr lang="pt-BR" sz="800" i="1" dirty="0">
                <a:solidFill>
                  <a:srgbClr val="1F497D"/>
                </a:solidFill>
                <a:latin typeface="Arial" pitchFamily="34" charset="0"/>
                <a:ea typeface="Calibri" pitchFamily="34" charset="0"/>
                <a:cs typeface="Times New Roman" pitchFamily="18" charset="0"/>
              </a:rPr>
              <a:t>a Validar com o GT – Posições do Pinheiro Neto Contrárias ao Consenso do GT (Página 11)</a:t>
            </a:r>
          </a:p>
          <a:p>
            <a:pPr marL="628650" lvl="1" indent="-171450" eaLnBrk="0" fontAlgn="base" hangingPunct="0">
              <a:spcBef>
                <a:spcPct val="0"/>
              </a:spcBef>
              <a:spcAft>
                <a:spcPct val="0"/>
              </a:spcAft>
              <a:buFont typeface="Arial" pitchFamily="34" charset="0"/>
              <a:buChar char="•"/>
            </a:pPr>
            <a:r>
              <a:rPr lang="pt-BR" sz="800" i="1" dirty="0" smtClean="0">
                <a:solidFill>
                  <a:srgbClr val="1F497D"/>
                </a:solidFill>
                <a:latin typeface="Arial" pitchFamily="34" charset="0"/>
                <a:ea typeface="Calibri" pitchFamily="34" charset="0"/>
                <a:cs typeface="Times New Roman" pitchFamily="18" charset="0"/>
              </a:rPr>
              <a:t>Tarifa </a:t>
            </a:r>
            <a:r>
              <a:rPr lang="pt-BR" sz="800" i="1" dirty="0">
                <a:solidFill>
                  <a:srgbClr val="1F497D"/>
                </a:solidFill>
                <a:latin typeface="Arial" pitchFamily="34" charset="0"/>
                <a:ea typeface="Calibri" pitchFamily="34" charset="0"/>
                <a:cs typeface="Times New Roman" pitchFamily="18" charset="0"/>
              </a:rPr>
              <a:t>de Conectividade – De acordo e ciente dos pontos de atenção do PN.</a:t>
            </a:r>
          </a:p>
          <a:p>
            <a:pPr marL="628650" lvl="1" indent="-171450" eaLnBrk="0" fontAlgn="base" hangingPunct="0">
              <a:spcBef>
                <a:spcPct val="0"/>
              </a:spcBef>
              <a:spcAft>
                <a:spcPct val="0"/>
              </a:spcAft>
              <a:buFont typeface="Arial" pitchFamily="34" charset="0"/>
              <a:buChar char="•"/>
            </a:pPr>
            <a:r>
              <a:rPr lang="pt-BR" sz="800" i="1" dirty="0" smtClean="0">
                <a:solidFill>
                  <a:srgbClr val="1F497D"/>
                </a:solidFill>
                <a:latin typeface="Arial" pitchFamily="34" charset="0"/>
                <a:ea typeface="Calibri" pitchFamily="34" charset="0"/>
                <a:cs typeface="Times New Roman" pitchFamily="18" charset="0"/>
              </a:rPr>
              <a:t>O Tarifa </a:t>
            </a:r>
            <a:r>
              <a:rPr lang="pt-BR" sz="800" i="1" dirty="0">
                <a:solidFill>
                  <a:srgbClr val="1F497D"/>
                </a:solidFill>
                <a:latin typeface="Arial" pitchFamily="34" charset="0"/>
                <a:ea typeface="Calibri" pitchFamily="34" charset="0"/>
                <a:cs typeface="Times New Roman" pitchFamily="18" charset="0"/>
              </a:rPr>
              <a:t>de Atualização e Manutenção Cadastral – De acordo e ciente dos pontos de atenção do PN.</a:t>
            </a:r>
          </a:p>
          <a:p>
            <a:pPr marL="628650" lvl="1" indent="-171450" eaLnBrk="0" fontAlgn="base" hangingPunct="0">
              <a:spcBef>
                <a:spcPct val="0"/>
              </a:spcBef>
              <a:spcAft>
                <a:spcPct val="0"/>
              </a:spcAft>
              <a:buFont typeface="Arial" pitchFamily="34" charset="0"/>
              <a:buChar char="•"/>
            </a:pPr>
            <a:r>
              <a:rPr lang="pt-BR" sz="800" i="1" dirty="0" smtClean="0">
                <a:solidFill>
                  <a:srgbClr val="1F497D"/>
                </a:solidFill>
                <a:latin typeface="Arial" pitchFamily="34" charset="0"/>
                <a:ea typeface="Calibri" pitchFamily="34" charset="0"/>
                <a:cs typeface="Times New Roman" pitchFamily="18" charset="0"/>
              </a:rPr>
              <a:t>O Tarifa </a:t>
            </a:r>
            <a:r>
              <a:rPr lang="pt-BR" sz="800" i="1" dirty="0">
                <a:solidFill>
                  <a:srgbClr val="1F497D"/>
                </a:solidFill>
                <a:latin typeface="Arial" pitchFamily="34" charset="0"/>
                <a:ea typeface="Calibri" pitchFamily="34" charset="0"/>
                <a:cs typeface="Times New Roman" pitchFamily="18" charset="0"/>
              </a:rPr>
              <a:t>de Emissão de Extrato Impresso - Emissão Mensal - De acordo e ciente dos pontos de atenção do PN.</a:t>
            </a:r>
          </a:p>
          <a:p>
            <a:pPr marL="628650" lvl="1" indent="-171450" eaLnBrk="0" fontAlgn="base" hangingPunct="0">
              <a:spcBef>
                <a:spcPct val="0"/>
              </a:spcBef>
              <a:spcAft>
                <a:spcPct val="0"/>
              </a:spcAft>
              <a:buFont typeface="Arial" pitchFamily="34" charset="0"/>
              <a:buChar char="•"/>
            </a:pPr>
            <a:r>
              <a:rPr lang="pt-BR" sz="800" i="1" dirty="0" smtClean="0">
                <a:solidFill>
                  <a:srgbClr val="1F497D"/>
                </a:solidFill>
                <a:latin typeface="Arial" pitchFamily="34" charset="0"/>
                <a:ea typeface="Calibri" pitchFamily="34" charset="0"/>
                <a:cs typeface="Times New Roman" pitchFamily="18" charset="0"/>
              </a:rPr>
              <a:t>O Tarifa </a:t>
            </a:r>
            <a:r>
              <a:rPr lang="pt-BR" sz="800" i="1" dirty="0">
                <a:solidFill>
                  <a:srgbClr val="1F497D"/>
                </a:solidFill>
                <a:latin typeface="Arial" pitchFamily="34" charset="0"/>
                <a:ea typeface="Calibri" pitchFamily="34" charset="0"/>
                <a:cs typeface="Times New Roman" pitchFamily="18" charset="0"/>
              </a:rPr>
              <a:t>por Excesso de Tentativas de Autorização de Transação (tarifa Opcional)  - De acordo e ciente dos pontos de atenção do PN.</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 </a:t>
            </a:r>
            <a:r>
              <a:rPr lang="pt-BR" sz="800" i="1" dirty="0" smtClean="0">
                <a:solidFill>
                  <a:srgbClr val="1F497D"/>
                </a:solidFill>
                <a:latin typeface="Arial" pitchFamily="34" charset="0"/>
                <a:ea typeface="Calibri" pitchFamily="34" charset="0"/>
                <a:cs typeface="Times New Roman" pitchFamily="18" charset="0"/>
              </a:rPr>
              <a:t> Estratégia </a:t>
            </a:r>
            <a:r>
              <a:rPr lang="pt-BR" sz="800" i="1" dirty="0">
                <a:solidFill>
                  <a:srgbClr val="1F497D"/>
                </a:solidFill>
                <a:latin typeface="Arial" pitchFamily="34" charset="0"/>
                <a:ea typeface="Calibri" pitchFamily="34" charset="0"/>
                <a:cs typeface="Times New Roman" pitchFamily="18" charset="0"/>
              </a:rPr>
              <a:t>de publicação de Taxa / tarifa de Administração e de Antecipação: pros e contras para subsidiar a decisão da diretoria (Página 12): Não recomendamos a publicação dado as dificuldades de comparação colocadas pelo PN.</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 </a:t>
            </a:r>
            <a:r>
              <a:rPr lang="pt-BR" sz="800" i="1" dirty="0" smtClean="0">
                <a:solidFill>
                  <a:srgbClr val="1F497D"/>
                </a:solidFill>
                <a:latin typeface="Arial" pitchFamily="34" charset="0"/>
                <a:ea typeface="Calibri" pitchFamily="34" charset="0"/>
                <a:cs typeface="Times New Roman" pitchFamily="18" charset="0"/>
              </a:rPr>
              <a:t> Tarifa </a:t>
            </a:r>
            <a:r>
              <a:rPr lang="pt-BR" sz="800" i="1" dirty="0">
                <a:solidFill>
                  <a:srgbClr val="1F497D"/>
                </a:solidFill>
                <a:latin typeface="Arial" pitchFamily="34" charset="0"/>
                <a:ea typeface="Calibri" pitchFamily="34" charset="0"/>
                <a:cs typeface="Times New Roman" pitchFamily="18" charset="0"/>
              </a:rPr>
              <a:t>de Gestão de Cadastro e Habilitação de Bandeiras (Página 13): Atualização cadastral deve ser cobrada por evento, seja por iniciativa do cliente ou da adquirente, sendo que neste último caso deve-se estabelecer em contrato a periodicidade que a adquirente promoverá esta atualização.</a:t>
            </a:r>
          </a:p>
          <a:p>
            <a:pPr lvl="0" eaLnBrk="0" fontAlgn="base" hangingPunct="0">
              <a:spcBef>
                <a:spcPct val="0"/>
              </a:spcBef>
              <a:spcAft>
                <a:spcPct val="0"/>
              </a:spcAft>
            </a:pPr>
            <a:r>
              <a:rPr lang="pt-BR" sz="800" i="1" dirty="0" smtClean="0">
                <a:solidFill>
                  <a:srgbClr val="1F497D"/>
                </a:solidFill>
                <a:latin typeface="Arial" pitchFamily="34" charset="0"/>
                <a:ea typeface="Calibri" pitchFamily="34" charset="0"/>
                <a:cs typeface="Times New Roman" pitchFamily="18" charset="0"/>
              </a:rPr>
              <a:t> Tarifa </a:t>
            </a:r>
            <a:r>
              <a:rPr lang="pt-BR" sz="800" i="1" dirty="0">
                <a:solidFill>
                  <a:srgbClr val="1F497D"/>
                </a:solidFill>
                <a:latin typeface="Arial" pitchFamily="34" charset="0"/>
                <a:ea typeface="Calibri" pitchFamily="34" charset="0"/>
                <a:cs typeface="Times New Roman" pitchFamily="18" charset="0"/>
              </a:rPr>
              <a:t>de Disponibilização de Extratos Adicionais ou Especiais (Página 14): De acordo</a:t>
            </a:r>
          </a:p>
          <a:p>
            <a:pPr lvl="0" eaLnBrk="0" fontAlgn="base" hangingPunct="0">
              <a:spcBef>
                <a:spcPct val="0"/>
              </a:spcBef>
              <a:spcAft>
                <a:spcPct val="0"/>
              </a:spcAft>
            </a:pPr>
            <a:r>
              <a:rPr lang="pt-BR" sz="800" i="1" dirty="0" smtClean="0">
                <a:solidFill>
                  <a:srgbClr val="1F497D"/>
                </a:solidFill>
                <a:latin typeface="Arial" pitchFamily="34" charset="0"/>
                <a:ea typeface="Calibri" pitchFamily="34" charset="0"/>
                <a:cs typeface="Times New Roman" pitchFamily="18" charset="0"/>
              </a:rPr>
              <a:t> Tarifa </a:t>
            </a:r>
            <a:r>
              <a:rPr lang="pt-BR" sz="800" i="1" dirty="0">
                <a:solidFill>
                  <a:srgbClr val="1F497D"/>
                </a:solidFill>
                <a:latin typeface="Arial" pitchFamily="34" charset="0"/>
                <a:ea typeface="Calibri" pitchFamily="34" charset="0"/>
                <a:cs typeface="Times New Roman" pitchFamily="18" charset="0"/>
              </a:rPr>
              <a:t>de Conectividade (Página 15): De acordo</a:t>
            </a:r>
          </a:p>
          <a:p>
            <a:pPr lvl="0" eaLnBrk="0" fontAlgn="base" hangingPunct="0">
              <a:spcBef>
                <a:spcPct val="0"/>
              </a:spcBef>
              <a:spcAft>
                <a:spcPct val="0"/>
              </a:spcAft>
            </a:pPr>
            <a:r>
              <a:rPr lang="pt-BR" sz="800" i="1" dirty="0" smtClean="0">
                <a:solidFill>
                  <a:srgbClr val="1F497D"/>
                </a:solidFill>
                <a:latin typeface="Arial" pitchFamily="34" charset="0"/>
                <a:ea typeface="Calibri" pitchFamily="34" charset="0"/>
                <a:cs typeface="Times New Roman" pitchFamily="18" charset="0"/>
              </a:rPr>
              <a:t>   </a:t>
            </a:r>
            <a:r>
              <a:rPr lang="pt-BR" sz="800" i="1" dirty="0">
                <a:solidFill>
                  <a:srgbClr val="1F497D"/>
                </a:solidFill>
                <a:latin typeface="Arial" pitchFamily="34" charset="0"/>
                <a:ea typeface="Calibri" pitchFamily="34" charset="0"/>
                <a:cs typeface="Times New Roman" pitchFamily="18" charset="0"/>
              </a:rPr>
              <a:t>Aluguel de Equipamento (Página 16): De acordo.</a:t>
            </a:r>
          </a:p>
          <a:p>
            <a:pPr lvl="0" eaLnBrk="0" fontAlgn="base" hangingPunct="0">
              <a:spcBef>
                <a:spcPct val="0"/>
              </a:spcBef>
              <a:spcAft>
                <a:spcPct val="0"/>
              </a:spcAft>
            </a:pPr>
            <a:r>
              <a:rPr lang="pt-BR" sz="800" i="1" dirty="0" smtClean="0">
                <a:solidFill>
                  <a:srgbClr val="1F497D"/>
                </a:solidFill>
                <a:latin typeface="Arial" pitchFamily="34" charset="0"/>
                <a:ea typeface="Calibri" pitchFamily="34" charset="0"/>
                <a:cs typeface="Times New Roman" pitchFamily="18" charset="0"/>
              </a:rPr>
              <a:t>   </a:t>
            </a:r>
            <a:r>
              <a:rPr lang="pt-BR" sz="800" i="1" dirty="0">
                <a:solidFill>
                  <a:srgbClr val="1F497D"/>
                </a:solidFill>
                <a:latin typeface="Arial" pitchFamily="34" charset="0"/>
                <a:ea typeface="Calibri" pitchFamily="34" charset="0"/>
                <a:cs typeface="Times New Roman" pitchFamily="18" charset="0"/>
              </a:rPr>
              <a:t>Tarifa de Administração (página 17): De acordo.</a:t>
            </a:r>
          </a:p>
          <a:p>
            <a:pPr lvl="0" eaLnBrk="0" fontAlgn="base" hangingPunct="0">
              <a:spcBef>
                <a:spcPct val="0"/>
              </a:spcBef>
              <a:spcAft>
                <a:spcPct val="0"/>
              </a:spcAft>
            </a:pPr>
            <a:r>
              <a:rPr lang="pt-BR" sz="800" i="1" dirty="0" smtClean="0">
                <a:solidFill>
                  <a:srgbClr val="1F497D"/>
                </a:solidFill>
                <a:latin typeface="Arial" pitchFamily="34" charset="0"/>
                <a:ea typeface="Calibri" pitchFamily="34" charset="0"/>
                <a:cs typeface="Times New Roman" pitchFamily="18" charset="0"/>
              </a:rPr>
              <a:t>   </a:t>
            </a:r>
            <a:r>
              <a:rPr lang="pt-BR" sz="800" i="1" dirty="0">
                <a:solidFill>
                  <a:srgbClr val="1F497D"/>
                </a:solidFill>
                <a:latin typeface="Arial" pitchFamily="34" charset="0"/>
                <a:ea typeface="Calibri" pitchFamily="34" charset="0"/>
                <a:cs typeface="Times New Roman" pitchFamily="18" charset="0"/>
              </a:rPr>
              <a:t>Tarifa de Antecipações de Recebíveis (Página 18): De acordo.</a:t>
            </a:r>
          </a:p>
          <a:p>
            <a:pPr lvl="0" eaLnBrk="0" fontAlgn="base" hangingPunct="0">
              <a:spcBef>
                <a:spcPct val="0"/>
              </a:spcBef>
              <a:spcAft>
                <a:spcPct val="0"/>
              </a:spcAft>
            </a:pPr>
            <a:r>
              <a:rPr lang="pt-BR" sz="800" i="1" dirty="0" smtClean="0">
                <a:solidFill>
                  <a:srgbClr val="1F497D"/>
                </a:solidFill>
                <a:latin typeface="Arial" pitchFamily="34" charset="0"/>
                <a:ea typeface="Calibri" pitchFamily="34" charset="0"/>
                <a:cs typeface="Times New Roman" pitchFamily="18" charset="0"/>
              </a:rPr>
              <a:t>Abraços</a:t>
            </a:r>
            <a:r>
              <a:rPr lang="pt-BR" sz="800" i="1" dirty="0">
                <a:solidFill>
                  <a:srgbClr val="1F497D"/>
                </a:solidFill>
                <a:latin typeface="Arial" pitchFamily="34" charset="0"/>
                <a:ea typeface="Calibri" pitchFamily="34" charset="0"/>
                <a:cs typeface="Times New Roman" pitchFamily="18" charset="0"/>
              </a:rPr>
              <a:t>.</a:t>
            </a:r>
          </a:p>
          <a:p>
            <a:pPr lvl="0" eaLnBrk="0" fontAlgn="base" hangingPunct="0">
              <a:spcBef>
                <a:spcPct val="0"/>
              </a:spcBef>
              <a:spcAft>
                <a:spcPct val="0"/>
              </a:spcAft>
            </a:pPr>
            <a:r>
              <a:rPr lang="pt-BR" sz="800" i="1" dirty="0" smtClean="0">
                <a:solidFill>
                  <a:srgbClr val="1F497D"/>
                </a:solidFill>
                <a:latin typeface="Arial" pitchFamily="34" charset="0"/>
                <a:ea typeface="Calibri" pitchFamily="34" charset="0"/>
                <a:cs typeface="Times New Roman" pitchFamily="18" charset="0"/>
              </a:rPr>
              <a:t>Fabíola </a:t>
            </a:r>
            <a:r>
              <a:rPr lang="pt-BR" sz="800" i="1" dirty="0">
                <a:solidFill>
                  <a:srgbClr val="1F497D"/>
                </a:solidFill>
                <a:latin typeface="Arial" pitchFamily="34" charset="0"/>
                <a:ea typeface="Calibri" pitchFamily="34" charset="0"/>
                <a:cs typeface="Times New Roman" pitchFamily="18" charset="0"/>
              </a:rPr>
              <a:t>Sacani</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Gerente de Produtos B2C</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Tel: 2184-7789</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Cel: 98464-7789</a:t>
            </a:r>
          </a:p>
          <a:p>
            <a:pPr lvl="0" eaLnBrk="0" fontAlgn="base" hangingPunct="0">
              <a:spcBef>
                <a:spcPct val="0"/>
              </a:spcBef>
              <a:spcAft>
                <a:spcPct val="0"/>
              </a:spcAft>
            </a:pPr>
            <a:r>
              <a:rPr lang="pt-BR" sz="800" i="1" dirty="0" smtClean="0">
                <a:solidFill>
                  <a:srgbClr val="1F497D"/>
                </a:solidFill>
                <a:latin typeface="Arial" pitchFamily="34" charset="0"/>
                <a:ea typeface="Calibri" pitchFamily="34" charset="0"/>
                <a:cs typeface="Times New Roman" pitchFamily="18" charset="0"/>
                <a:hlinkClick r:id="rId2"/>
              </a:rPr>
              <a:t>fabiola.sacani@cielo.com.br</a:t>
            </a:r>
            <a:endParaRPr lang="pt-BR" sz="800" i="1" dirty="0" smtClean="0">
              <a:solidFill>
                <a:srgbClr val="1F497D"/>
              </a:solidFill>
              <a:latin typeface="Arial" pitchFamily="34" charset="0"/>
              <a:ea typeface="Calibri" pitchFamily="34" charset="0"/>
              <a:cs typeface="Times New Roman" pitchFamily="18" charset="0"/>
            </a:endParaRPr>
          </a:p>
          <a:p>
            <a:pPr lvl="0" eaLnBrk="0" fontAlgn="base" hangingPunct="0">
              <a:spcBef>
                <a:spcPct val="0"/>
              </a:spcBef>
              <a:spcAft>
                <a:spcPct val="0"/>
              </a:spcAft>
            </a:pPr>
            <a:endParaRPr lang="pt-BR" sz="800" i="1" dirty="0">
              <a:latin typeface="Arial" pitchFamily="34" charset="0"/>
              <a:ea typeface="Calibri" pitchFamily="34" charset="0"/>
              <a:cs typeface="Times New Roman" pitchFamily="18" charset="0"/>
            </a:endParaRPr>
          </a:p>
          <a:p>
            <a:pPr lvl="0" eaLnBrk="0" fontAlgn="base" hangingPunct="0">
              <a:spcBef>
                <a:spcPct val="0"/>
              </a:spcBef>
              <a:spcAft>
                <a:spcPct val="0"/>
              </a:spcAft>
            </a:pPr>
            <a:endParaRPr lang="pt-BR" sz="800" i="1" dirty="0" smtClean="0">
              <a:latin typeface="Arial" pitchFamily="34" charset="0"/>
              <a:ea typeface="Calibri" pitchFamily="34" charset="0"/>
              <a:cs typeface="Times New Roman" pitchFamily="18" charset="0"/>
            </a:endParaRPr>
          </a:p>
          <a:p>
            <a:pPr lvl="0" eaLnBrk="0" fontAlgn="base" hangingPunct="0">
              <a:spcBef>
                <a:spcPct val="0"/>
              </a:spcBef>
              <a:spcAft>
                <a:spcPct val="0"/>
              </a:spcAft>
            </a:pPr>
            <a:r>
              <a:rPr lang="pt-BR" sz="800" i="1" dirty="0" smtClean="0">
                <a:latin typeface="Arial" pitchFamily="34" charset="0"/>
                <a:ea typeface="Calibri" pitchFamily="34" charset="0"/>
                <a:cs typeface="Times New Roman" pitchFamily="18" charset="0"/>
              </a:rPr>
              <a:t>Observações: Acordado em reunião do Comitê das Credenciadoras de Maio que a publicação do MDR deveria acontecer dado a recomendação explicita do BACEN e realizado consenso da publicação da Tarifa de </a:t>
            </a:r>
            <a:r>
              <a:rPr lang="pt-BR" sz="800" i="1" dirty="0">
                <a:latin typeface="Arial" pitchFamily="34" charset="0"/>
                <a:ea typeface="Calibri" pitchFamily="34" charset="0"/>
                <a:cs typeface="Times New Roman" pitchFamily="18" charset="0"/>
              </a:rPr>
              <a:t>Gestão de Cadastro e Habilitação de Bandeiras </a:t>
            </a:r>
            <a:r>
              <a:rPr lang="pt-BR" sz="800" i="1" dirty="0" smtClean="0">
                <a:latin typeface="Arial" pitchFamily="34" charset="0"/>
                <a:ea typeface="Calibri" pitchFamily="34" charset="0"/>
                <a:cs typeface="Times New Roman" pitchFamily="18" charset="0"/>
              </a:rPr>
              <a:t> como sendo um evento único, no inicio do ciclo de vida do cliente, em valor que já seja suficiente para custear as manutenções posteriores.</a:t>
            </a:r>
            <a:endParaRPr lang="pt-BR" sz="800" i="1" dirty="0">
              <a:latin typeface="Arial" pitchFamily="34" charset="0"/>
              <a:ea typeface="Calibri" pitchFamily="34" charset="0"/>
              <a:cs typeface="Times New Roman" pitchFamily="18" charset="0"/>
            </a:endParaRPr>
          </a:p>
        </p:txBody>
      </p:sp>
    </p:spTree>
    <p:extLst>
      <p:ext uri="{BB962C8B-B14F-4D97-AF65-F5344CB8AC3E}">
        <p14:creationId xmlns:p14="http://schemas.microsoft.com/office/powerpoint/2010/main" val="2869238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title"/>
          </p:nvPr>
        </p:nvSpPr>
        <p:spPr>
          <a:xfrm>
            <a:off x="386535" y="260648"/>
            <a:ext cx="7233465" cy="534779"/>
          </a:xfrm>
        </p:spPr>
        <p:txBody>
          <a:bodyPr>
            <a:noAutofit/>
          </a:bodyPr>
          <a:lstStyle/>
          <a:p>
            <a:r>
              <a:rPr lang="pt-BR" sz="2400" b="1" dirty="0" smtClean="0"/>
              <a:t>Feedback das Credenciadoras</a:t>
            </a:r>
            <a:r>
              <a:rPr lang="pt-BR" sz="2400" dirty="0"/>
              <a:t/>
            </a:r>
            <a:br>
              <a:rPr lang="pt-BR" sz="2400" dirty="0"/>
            </a:br>
            <a:r>
              <a:rPr lang="pt-BR" sz="2400" i="1" dirty="0" smtClean="0"/>
              <a:t>Cielo</a:t>
            </a:r>
            <a:endParaRPr lang="pt-BR" sz="2400" dirty="0"/>
          </a:p>
        </p:txBody>
      </p:sp>
      <p:sp>
        <p:nvSpPr>
          <p:cNvPr id="5" name="Rectangle 1"/>
          <p:cNvSpPr>
            <a:spLocks noChangeArrowheads="1"/>
          </p:cNvSpPr>
          <p:nvPr/>
        </p:nvSpPr>
        <p:spPr bwMode="auto">
          <a:xfrm>
            <a:off x="116505" y="908720"/>
            <a:ext cx="8892481" cy="5490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lvl="0" eaLnBrk="0" fontAlgn="base" hangingPunct="0">
              <a:spcBef>
                <a:spcPct val="0"/>
              </a:spcBef>
              <a:spcAft>
                <a:spcPct val="0"/>
              </a:spcAft>
            </a:pPr>
            <a:endParaRPr lang="pt-BR" sz="800" i="1" dirty="0">
              <a:solidFill>
                <a:srgbClr val="1F497D"/>
              </a:solidFill>
              <a:latin typeface="Arial" pitchFamily="34" charset="0"/>
              <a:ea typeface="Calibri" pitchFamily="34" charset="0"/>
              <a:cs typeface="Times New Roman" pitchFamily="18" charset="0"/>
            </a:endParaRP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De: Fabiola Sacani Brederodes de Franca [mailto:fabiola.sacani@cielo.com.br] </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Enviada em: quarta-feira, 27 de maio de 2015 18:00</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Para: Karen, Anna</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Cc: Luciane Ferreira; Miguel Augusto Elias Alonso; Luiz Henrique Didier Junior</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Assunto: ENC: Tarifas &amp; Serviços de Credenciadoras - Validação Final</a:t>
            </a:r>
          </a:p>
          <a:p>
            <a:pPr lvl="0" eaLnBrk="0" fontAlgn="base" hangingPunct="0">
              <a:spcBef>
                <a:spcPct val="0"/>
              </a:spcBef>
              <a:spcAft>
                <a:spcPct val="0"/>
              </a:spcAft>
            </a:pPr>
            <a:endParaRPr lang="pt-BR" sz="800" i="1" dirty="0">
              <a:solidFill>
                <a:srgbClr val="1F497D"/>
              </a:solidFill>
              <a:latin typeface="Arial" pitchFamily="34" charset="0"/>
              <a:ea typeface="Calibri" pitchFamily="34" charset="0"/>
              <a:cs typeface="Times New Roman" pitchFamily="18" charset="0"/>
            </a:endParaRP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Anna,  boa tarde.</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O Escopo está validado.</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O ponto de atenção está na Tarifa de Gestão de Cadastro e Habilitação de Bandeira. Na última reunião, a Cielo havia mencionado a possibilidade de cobrança não somente no momento do credenciamento. Esse ponto foi colocado também pelo Pinheiro Neto, pois se em algum momento quisermos cobrar, deveríamos prever essa possibilidade no texto / escopo.</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Atenciosamente.</a:t>
            </a:r>
          </a:p>
          <a:p>
            <a:pPr lvl="0" eaLnBrk="0" fontAlgn="base" hangingPunct="0">
              <a:spcBef>
                <a:spcPct val="0"/>
              </a:spcBef>
              <a:spcAft>
                <a:spcPct val="0"/>
              </a:spcAft>
            </a:pPr>
            <a:endParaRPr lang="pt-BR" sz="800" i="1" dirty="0">
              <a:solidFill>
                <a:srgbClr val="1F497D"/>
              </a:solidFill>
              <a:latin typeface="Arial" pitchFamily="34" charset="0"/>
              <a:ea typeface="Calibri" pitchFamily="34" charset="0"/>
              <a:cs typeface="Times New Roman" pitchFamily="18" charset="0"/>
            </a:endParaRP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Fabíola Sacani</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Gerente de Produtos B2C</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Tel: 2184-7789</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Cel: 98464-7789</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fabiola.sacani@cielo.com.br</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 </a:t>
            </a:r>
          </a:p>
          <a:p>
            <a:pPr lvl="0" eaLnBrk="0" fontAlgn="base" hangingPunct="0">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 </a:t>
            </a:r>
          </a:p>
        </p:txBody>
      </p:sp>
    </p:spTree>
    <p:extLst>
      <p:ext uri="{BB962C8B-B14F-4D97-AF65-F5344CB8AC3E}">
        <p14:creationId xmlns:p14="http://schemas.microsoft.com/office/powerpoint/2010/main" val="14119173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title"/>
          </p:nvPr>
        </p:nvSpPr>
        <p:spPr>
          <a:xfrm>
            <a:off x="386535" y="260648"/>
            <a:ext cx="7233465" cy="534779"/>
          </a:xfrm>
        </p:spPr>
        <p:txBody>
          <a:bodyPr>
            <a:noAutofit/>
          </a:bodyPr>
          <a:lstStyle/>
          <a:p>
            <a:r>
              <a:rPr lang="pt-BR" sz="2400" b="1" dirty="0" smtClean="0"/>
              <a:t>Feedback das Credenciadoras</a:t>
            </a:r>
            <a:r>
              <a:rPr lang="pt-BR" sz="2400" dirty="0"/>
              <a:t/>
            </a:r>
            <a:br>
              <a:rPr lang="pt-BR" sz="2400" dirty="0"/>
            </a:br>
            <a:r>
              <a:rPr lang="pt-BR" sz="2400" i="1" dirty="0" smtClean="0"/>
              <a:t>Amex</a:t>
            </a:r>
            <a:endParaRPr lang="pt-BR" sz="2400" dirty="0"/>
          </a:p>
        </p:txBody>
      </p:sp>
      <p:sp>
        <p:nvSpPr>
          <p:cNvPr id="5" name="Rectangle 1"/>
          <p:cNvSpPr>
            <a:spLocks noChangeArrowheads="1"/>
          </p:cNvSpPr>
          <p:nvPr/>
        </p:nvSpPr>
        <p:spPr bwMode="auto">
          <a:xfrm>
            <a:off x="116505" y="1043735"/>
            <a:ext cx="8892481" cy="5130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lvl="0" eaLnBrk="0" fontAlgn="base" hangingPunct="0">
              <a:lnSpc>
                <a:spcPct val="150000"/>
              </a:lnSpc>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De: ESTHER DALMAS [mailto:9803.esther@bradesco.com.br] </a:t>
            </a:r>
          </a:p>
          <a:p>
            <a:pPr lvl="0" eaLnBrk="0" fontAlgn="base" hangingPunct="0">
              <a:lnSpc>
                <a:spcPct val="150000"/>
              </a:lnSpc>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Enviada em: segunda-feira, 11 de maio de 2015 13:20</a:t>
            </a:r>
          </a:p>
          <a:p>
            <a:pPr lvl="0" eaLnBrk="0" fontAlgn="base" hangingPunct="0">
              <a:lnSpc>
                <a:spcPct val="150000"/>
              </a:lnSpc>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Para: Karen, Anna</a:t>
            </a:r>
          </a:p>
          <a:p>
            <a:pPr lvl="0" eaLnBrk="0" fontAlgn="base" hangingPunct="0">
              <a:lnSpc>
                <a:spcPct val="150000"/>
              </a:lnSpc>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Cc: ANDREIA SCORZO MARIANO; ALEXANDRE RAPPAPORT</a:t>
            </a:r>
          </a:p>
          <a:p>
            <a:pPr lvl="0" eaLnBrk="0" fontAlgn="base" hangingPunct="0">
              <a:lnSpc>
                <a:spcPct val="150000"/>
              </a:lnSpc>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Assunto: RES: SERVIÇOS CREDENCIADORAS/ESTABELECIMENTOS</a:t>
            </a:r>
          </a:p>
          <a:p>
            <a:pPr lvl="0" eaLnBrk="0" fontAlgn="base" hangingPunct="0">
              <a:lnSpc>
                <a:spcPct val="150000"/>
              </a:lnSpc>
              <a:spcBef>
                <a:spcPct val="0"/>
              </a:spcBef>
              <a:spcAft>
                <a:spcPct val="0"/>
              </a:spcAft>
            </a:pPr>
            <a:r>
              <a:rPr lang="pt-BR" sz="800" i="1" dirty="0" smtClean="0">
                <a:solidFill>
                  <a:srgbClr val="1F497D"/>
                </a:solidFill>
                <a:latin typeface="Arial" pitchFamily="34" charset="0"/>
                <a:ea typeface="Calibri" pitchFamily="34" charset="0"/>
                <a:cs typeface="Times New Roman" pitchFamily="18" charset="0"/>
              </a:rPr>
              <a:t>Prezada </a:t>
            </a:r>
            <a:r>
              <a:rPr lang="pt-BR" sz="800" i="1" dirty="0">
                <a:solidFill>
                  <a:srgbClr val="1F497D"/>
                </a:solidFill>
                <a:latin typeface="Arial" pitchFamily="34" charset="0"/>
                <a:ea typeface="Calibri" pitchFamily="34" charset="0"/>
                <a:cs typeface="Times New Roman" pitchFamily="18" charset="0"/>
              </a:rPr>
              <a:t>Anna Karen,</a:t>
            </a:r>
          </a:p>
          <a:p>
            <a:pPr lvl="0" eaLnBrk="0" fontAlgn="base" hangingPunct="0">
              <a:lnSpc>
                <a:spcPct val="150000"/>
              </a:lnSpc>
              <a:spcBef>
                <a:spcPct val="0"/>
              </a:spcBef>
              <a:spcAft>
                <a:spcPct val="0"/>
              </a:spcAft>
            </a:pPr>
            <a:r>
              <a:rPr lang="pt-BR" sz="800" i="1" dirty="0" smtClean="0">
                <a:solidFill>
                  <a:srgbClr val="1F497D"/>
                </a:solidFill>
                <a:latin typeface="Arial" pitchFamily="34" charset="0"/>
                <a:ea typeface="Calibri" pitchFamily="34" charset="0"/>
                <a:cs typeface="Times New Roman" pitchFamily="18" charset="0"/>
              </a:rPr>
              <a:t>Conforme </a:t>
            </a:r>
            <a:r>
              <a:rPr lang="pt-BR" sz="800" i="1" dirty="0">
                <a:solidFill>
                  <a:srgbClr val="1F497D"/>
                </a:solidFill>
                <a:latin typeface="Arial" pitchFamily="34" charset="0"/>
                <a:ea typeface="Calibri" pitchFamily="34" charset="0"/>
                <a:cs typeface="Times New Roman" pitchFamily="18" charset="0"/>
              </a:rPr>
              <a:t>falamos, a diferenciação entre tarifa e taxa foi dada pelo DENOR – BACEN quando das nossas discussões da regulamentação de tarifas do mercado de cartões – meios de pagamento. Como se vê na Resolução 3919, não é utilizado o termo taxa e nem tampouco é autorizado aos bancos / emissores efetuarem a cobrança das tarifas na forma de percentual. A Resolução 3919 obriga expressamente para os serviços prioritários (artigo 3º) que as tarifas sejam estabelecidas em reais (R$). Além disso, em todo a norma a referência é feita exclusivamente a “valor” e não a percentual. Assim, a associação feita pelo Bacen é de que tarifa é um devida pela prestação de um serviço e deve ser remunerado por um valor determinado e não de forma percentual. </a:t>
            </a:r>
          </a:p>
          <a:p>
            <a:pPr lvl="0" eaLnBrk="0" fontAlgn="base" hangingPunct="0">
              <a:lnSpc>
                <a:spcPct val="150000"/>
              </a:lnSpc>
              <a:spcBef>
                <a:spcPct val="0"/>
              </a:spcBef>
              <a:spcAft>
                <a:spcPct val="0"/>
              </a:spcAft>
            </a:pPr>
            <a:r>
              <a:rPr lang="pt-BR" sz="800" i="1" dirty="0" smtClean="0">
                <a:solidFill>
                  <a:srgbClr val="1F497D"/>
                </a:solidFill>
                <a:latin typeface="Arial" pitchFamily="34" charset="0"/>
                <a:ea typeface="Calibri" pitchFamily="34" charset="0"/>
                <a:cs typeface="Times New Roman" pitchFamily="18" charset="0"/>
              </a:rPr>
              <a:t>Neste </a:t>
            </a:r>
            <a:r>
              <a:rPr lang="pt-BR" sz="800" i="1" dirty="0">
                <a:solidFill>
                  <a:srgbClr val="1F497D"/>
                </a:solidFill>
                <a:latin typeface="Arial" pitchFamily="34" charset="0"/>
                <a:ea typeface="Calibri" pitchFamily="34" charset="0"/>
                <a:cs typeface="Times New Roman" pitchFamily="18" charset="0"/>
              </a:rPr>
              <a:t>sentido, entendo que deve-se ter cautela no descritivo a ser dado para o MDR e Antecipação de Recebíveis.  A simples caracterização de uma prestação de serviços pode levar o Bacen a determinar o MDR e Antecipação como tarifas a serem cobradas como valores fixos e não percentuais sobre o faturamento. Saliento que quando das discussões da Res. 3919 fomos impedidos de cobrar tarifas (%) sobre saques no exterior, dentre outras, pelas razões aqui expostas.</a:t>
            </a:r>
          </a:p>
          <a:p>
            <a:pPr lvl="0" eaLnBrk="0" fontAlgn="base" hangingPunct="0">
              <a:lnSpc>
                <a:spcPct val="150000"/>
              </a:lnSpc>
              <a:spcBef>
                <a:spcPct val="0"/>
              </a:spcBef>
              <a:spcAft>
                <a:spcPct val="0"/>
              </a:spcAft>
            </a:pPr>
            <a:r>
              <a:rPr lang="pt-BR" sz="800" i="1" dirty="0" smtClean="0">
                <a:solidFill>
                  <a:srgbClr val="1F497D"/>
                </a:solidFill>
                <a:latin typeface="Arial" pitchFamily="34" charset="0"/>
                <a:ea typeface="Calibri" pitchFamily="34" charset="0"/>
                <a:cs typeface="Times New Roman" pitchFamily="18" charset="0"/>
              </a:rPr>
              <a:t>Permaneço </a:t>
            </a:r>
            <a:r>
              <a:rPr lang="pt-BR" sz="800" i="1" dirty="0">
                <a:solidFill>
                  <a:srgbClr val="1F497D"/>
                </a:solidFill>
                <a:latin typeface="Arial" pitchFamily="34" charset="0"/>
                <a:ea typeface="Calibri" pitchFamily="34" charset="0"/>
                <a:cs typeface="Times New Roman" pitchFamily="18" charset="0"/>
              </a:rPr>
              <a:t>à disposição.</a:t>
            </a:r>
          </a:p>
          <a:p>
            <a:pPr lvl="0" eaLnBrk="0" fontAlgn="base" hangingPunct="0">
              <a:lnSpc>
                <a:spcPct val="150000"/>
              </a:lnSpc>
              <a:spcBef>
                <a:spcPct val="0"/>
              </a:spcBef>
              <a:spcAft>
                <a:spcPct val="0"/>
              </a:spcAft>
            </a:pPr>
            <a:r>
              <a:rPr lang="pt-BR" sz="800" i="1" dirty="0" smtClean="0">
                <a:solidFill>
                  <a:srgbClr val="1F497D"/>
                </a:solidFill>
                <a:latin typeface="Arial" pitchFamily="34" charset="0"/>
                <a:ea typeface="Calibri" pitchFamily="34" charset="0"/>
                <a:cs typeface="Times New Roman" pitchFamily="18" charset="0"/>
              </a:rPr>
              <a:t>Banco </a:t>
            </a:r>
            <a:r>
              <a:rPr lang="pt-BR" sz="800" i="1" dirty="0">
                <a:solidFill>
                  <a:srgbClr val="1F497D"/>
                </a:solidFill>
                <a:latin typeface="Arial" pitchFamily="34" charset="0"/>
                <a:ea typeface="Calibri" pitchFamily="34" charset="0"/>
                <a:cs typeface="Times New Roman" pitchFamily="18" charset="0"/>
              </a:rPr>
              <a:t>Bradesco Cartões S.A.</a:t>
            </a:r>
          </a:p>
          <a:p>
            <a:pPr lvl="0" eaLnBrk="0" fontAlgn="base" hangingPunct="0">
              <a:lnSpc>
                <a:spcPct val="150000"/>
              </a:lnSpc>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9803 / Bradesco Cartões</a:t>
            </a:r>
          </a:p>
          <a:p>
            <a:pPr lvl="0" eaLnBrk="0" fontAlgn="base" hangingPunct="0">
              <a:lnSpc>
                <a:spcPct val="150000"/>
              </a:lnSpc>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Empresas Coligadas e Projetos Especiais</a:t>
            </a:r>
          </a:p>
          <a:p>
            <a:pPr lvl="0" eaLnBrk="0" fontAlgn="base" hangingPunct="0">
              <a:lnSpc>
                <a:spcPct val="150000"/>
              </a:lnSpc>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Esther Dalmas</a:t>
            </a:r>
          </a:p>
          <a:p>
            <a:pPr lvl="0" eaLnBrk="0" fontAlgn="base" hangingPunct="0">
              <a:lnSpc>
                <a:spcPct val="150000"/>
              </a:lnSpc>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Tel: (55 11) 4831.7704</a:t>
            </a:r>
          </a:p>
          <a:p>
            <a:pPr lvl="0" eaLnBrk="0" fontAlgn="base" hangingPunct="0">
              <a:lnSpc>
                <a:spcPct val="150000"/>
              </a:lnSpc>
              <a:spcBef>
                <a:spcPct val="0"/>
              </a:spcBef>
              <a:spcAft>
                <a:spcPct val="0"/>
              </a:spcAft>
            </a:pPr>
            <a:r>
              <a:rPr lang="pt-BR" sz="800" i="1" dirty="0">
                <a:solidFill>
                  <a:srgbClr val="1F497D"/>
                </a:solidFill>
                <a:latin typeface="Arial" pitchFamily="34" charset="0"/>
                <a:ea typeface="Calibri" pitchFamily="34" charset="0"/>
                <a:cs typeface="Times New Roman" pitchFamily="18" charset="0"/>
              </a:rPr>
              <a:t>Cel: (55 11) </a:t>
            </a:r>
            <a:r>
              <a:rPr lang="pt-BR" sz="800" i="1" dirty="0" smtClean="0">
                <a:solidFill>
                  <a:srgbClr val="1F497D"/>
                </a:solidFill>
                <a:latin typeface="Arial" pitchFamily="34" charset="0"/>
                <a:ea typeface="Calibri" pitchFamily="34" charset="0"/>
                <a:cs typeface="Times New Roman" pitchFamily="18" charset="0"/>
              </a:rPr>
              <a:t>99185.1905</a:t>
            </a:r>
          </a:p>
          <a:p>
            <a:pPr lvl="0" eaLnBrk="0" fontAlgn="base" hangingPunct="0">
              <a:lnSpc>
                <a:spcPct val="150000"/>
              </a:lnSpc>
              <a:spcBef>
                <a:spcPct val="0"/>
              </a:spcBef>
              <a:spcAft>
                <a:spcPct val="0"/>
              </a:spcAft>
            </a:pPr>
            <a:endParaRPr lang="pt-BR" sz="800" i="1" dirty="0">
              <a:solidFill>
                <a:srgbClr val="1F497D"/>
              </a:solidFill>
              <a:latin typeface="Arial" pitchFamily="34" charset="0"/>
              <a:ea typeface="Calibri" pitchFamily="34" charset="0"/>
              <a:cs typeface="Times New Roman" pitchFamily="18" charset="0"/>
            </a:endParaRPr>
          </a:p>
          <a:p>
            <a:pPr lvl="0" eaLnBrk="0" fontAlgn="base" hangingPunct="0">
              <a:lnSpc>
                <a:spcPct val="150000"/>
              </a:lnSpc>
              <a:spcBef>
                <a:spcPct val="0"/>
              </a:spcBef>
              <a:spcAft>
                <a:spcPct val="0"/>
              </a:spcAft>
            </a:pPr>
            <a:endParaRPr lang="pt-BR" sz="800" i="1" dirty="0" smtClean="0">
              <a:solidFill>
                <a:srgbClr val="1F497D"/>
              </a:solidFill>
              <a:latin typeface="Arial" pitchFamily="34" charset="0"/>
              <a:ea typeface="Calibri" pitchFamily="34" charset="0"/>
              <a:cs typeface="Times New Roman" pitchFamily="18" charset="0"/>
            </a:endParaRPr>
          </a:p>
          <a:p>
            <a:pPr eaLnBrk="0" fontAlgn="base" hangingPunct="0">
              <a:lnSpc>
                <a:spcPct val="150000"/>
              </a:lnSpc>
              <a:spcBef>
                <a:spcPct val="0"/>
              </a:spcBef>
              <a:spcAft>
                <a:spcPct val="0"/>
              </a:spcAft>
            </a:pPr>
            <a:r>
              <a:rPr lang="pt-BR" sz="800" i="1" dirty="0">
                <a:latin typeface="Arial" pitchFamily="34" charset="0"/>
                <a:ea typeface="Calibri" pitchFamily="34" charset="0"/>
                <a:cs typeface="Times New Roman" pitchFamily="18" charset="0"/>
              </a:rPr>
              <a:t>Observações: Acordado em reunião do Comitê das Credenciadoras de Maio que a publicação do MDR deveria acontecer dado a recomendação explicita do BACEN e </a:t>
            </a:r>
            <a:r>
              <a:rPr lang="pt-BR" sz="800" i="1" dirty="0" smtClean="0">
                <a:latin typeface="Arial" pitchFamily="34" charset="0"/>
                <a:ea typeface="Calibri" pitchFamily="34" charset="0"/>
                <a:cs typeface="Times New Roman" pitchFamily="18" charset="0"/>
              </a:rPr>
              <a:t>sob a terminologia de Tarifa, dado que é a terminologia atualmente usada pelo BACEN, somada ao fato de que nas discussões de regulamentação de emissores, não havia nenhuma taxa comparável com o que representa o MDR para as credenciadoras</a:t>
            </a:r>
            <a:r>
              <a:rPr lang="pt-BR" sz="800" i="1" dirty="0" smtClean="0">
                <a:solidFill>
                  <a:srgbClr val="FF0000"/>
                </a:solidFill>
                <a:latin typeface="Arial" pitchFamily="34" charset="0"/>
                <a:ea typeface="Calibri" pitchFamily="34" charset="0"/>
                <a:cs typeface="Times New Roman" pitchFamily="18" charset="0"/>
              </a:rPr>
              <a:t>.</a:t>
            </a:r>
            <a:endParaRPr lang="pt-BR" sz="800" i="1" dirty="0">
              <a:solidFill>
                <a:srgbClr val="FF0000"/>
              </a:solidFill>
              <a:latin typeface="Arial" pitchFamily="34" charset="0"/>
              <a:ea typeface="Calibri" pitchFamily="34" charset="0"/>
              <a:cs typeface="Times New Roman" pitchFamily="18" charset="0"/>
            </a:endParaRPr>
          </a:p>
          <a:p>
            <a:pPr lvl="0" eaLnBrk="0" fontAlgn="base" hangingPunct="0">
              <a:lnSpc>
                <a:spcPct val="150000"/>
              </a:lnSpc>
              <a:spcBef>
                <a:spcPct val="0"/>
              </a:spcBef>
              <a:spcAft>
                <a:spcPct val="0"/>
              </a:spcAft>
            </a:pPr>
            <a:r>
              <a:rPr lang="pt-BR" sz="800" i="1" dirty="0" smtClean="0">
                <a:solidFill>
                  <a:srgbClr val="1F497D"/>
                </a:solidFill>
                <a:latin typeface="Arial" pitchFamily="34" charset="0"/>
                <a:ea typeface="Calibri" pitchFamily="34" charset="0"/>
                <a:cs typeface="Times New Roman" pitchFamily="18" charset="0"/>
              </a:rPr>
              <a:t> </a:t>
            </a:r>
            <a:endParaRPr lang="pt-BR" sz="800" i="1" dirty="0">
              <a:solidFill>
                <a:srgbClr val="1F497D"/>
              </a:solidFill>
              <a:latin typeface="Arial" pitchFamily="34" charset="0"/>
              <a:ea typeface="Calibri" pitchFamily="34" charset="0"/>
              <a:cs typeface="Times New Roman" pitchFamily="18" charset="0"/>
            </a:endParaRPr>
          </a:p>
        </p:txBody>
      </p:sp>
    </p:spTree>
    <p:extLst>
      <p:ext uri="{BB962C8B-B14F-4D97-AF65-F5344CB8AC3E}">
        <p14:creationId xmlns:p14="http://schemas.microsoft.com/office/powerpoint/2010/main" val="2975959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2063660"/>
          </a:xfrm>
        </p:spPr>
        <p:txBody>
          <a:bodyPr/>
          <a:lstStyle/>
          <a:p>
            <a:r>
              <a:rPr lang="pt-BR" dirty="0" smtClean="0"/>
              <a:t>Remuneração de Credenciadoras para Estabelecimentos Comerciais</a:t>
            </a:r>
            <a:endParaRPr lang="pt-BR" dirty="0"/>
          </a:p>
        </p:txBody>
      </p:sp>
      <p:sp>
        <p:nvSpPr>
          <p:cNvPr id="3" name="Subtítulo 2"/>
          <p:cNvSpPr>
            <a:spLocks noGrp="1"/>
          </p:cNvSpPr>
          <p:nvPr>
            <p:ph type="subTitle" idx="1"/>
          </p:nvPr>
        </p:nvSpPr>
        <p:spPr>
          <a:xfrm>
            <a:off x="1371600" y="4606280"/>
            <a:ext cx="6400800" cy="1343000"/>
          </a:xfrm>
        </p:spPr>
        <p:txBody>
          <a:bodyPr/>
          <a:lstStyle/>
          <a:p>
            <a:r>
              <a:rPr lang="pt-BR" i="1" dirty="0" smtClean="0"/>
              <a:t>Reunião ABECS &amp; BACEN</a:t>
            </a:r>
          </a:p>
          <a:p>
            <a:r>
              <a:rPr lang="pt-BR" dirty="0" smtClean="0"/>
              <a:t>03/08/2015</a:t>
            </a:r>
            <a:endParaRPr lang="pt-BR" dirty="0"/>
          </a:p>
        </p:txBody>
      </p:sp>
    </p:spTree>
    <p:extLst>
      <p:ext uri="{BB962C8B-B14F-4D97-AF65-F5344CB8AC3E}">
        <p14:creationId xmlns:p14="http://schemas.microsoft.com/office/powerpoint/2010/main" val="40622416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title"/>
          </p:nvPr>
        </p:nvSpPr>
        <p:spPr>
          <a:xfrm>
            <a:off x="386535" y="260648"/>
            <a:ext cx="7233465" cy="534779"/>
          </a:xfrm>
        </p:spPr>
        <p:txBody>
          <a:bodyPr>
            <a:noAutofit/>
          </a:bodyPr>
          <a:lstStyle/>
          <a:p>
            <a:r>
              <a:rPr lang="pt-BR" sz="2400" b="1" dirty="0" smtClean="0"/>
              <a:t>Resumo da Discussão sobre </a:t>
            </a:r>
            <a:br>
              <a:rPr lang="pt-BR" sz="2400" b="1" dirty="0" smtClean="0"/>
            </a:br>
            <a:r>
              <a:rPr lang="pt-BR" sz="2400" b="1" dirty="0" smtClean="0"/>
              <a:t>Terminologia Tarifa vs. Taxa</a:t>
            </a:r>
            <a:endParaRPr lang="pt-BR" sz="2400" dirty="0"/>
          </a:p>
        </p:txBody>
      </p:sp>
      <p:sp>
        <p:nvSpPr>
          <p:cNvPr id="5" name="Rectangle 1"/>
          <p:cNvSpPr>
            <a:spLocks noChangeArrowheads="1"/>
          </p:cNvSpPr>
          <p:nvPr/>
        </p:nvSpPr>
        <p:spPr bwMode="auto">
          <a:xfrm>
            <a:off x="116505" y="1043735"/>
            <a:ext cx="8892481" cy="5130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171450" lvl="2" indent="-171450" fontAlgn="base">
              <a:spcBef>
                <a:spcPct val="0"/>
              </a:spcBef>
              <a:spcAft>
                <a:spcPct val="0"/>
              </a:spcAft>
              <a:buFont typeface="Arial" pitchFamily="34" charset="0"/>
              <a:buChar char="•"/>
            </a:pPr>
            <a:r>
              <a:rPr lang="pt-BR" sz="1200" b="1" u="sng" dirty="0">
                <a:solidFill>
                  <a:schemeClr val="tx2"/>
                </a:solidFill>
              </a:rPr>
              <a:t>Pinheiro Neto</a:t>
            </a:r>
            <a:r>
              <a:rPr lang="pt-BR" sz="1200" b="1" dirty="0">
                <a:solidFill>
                  <a:schemeClr val="tx2"/>
                </a:solidFill>
              </a:rPr>
              <a:t>: </a:t>
            </a:r>
            <a:r>
              <a:rPr lang="pt-BR" sz="1200" dirty="0">
                <a:solidFill>
                  <a:schemeClr val="tx2"/>
                </a:solidFill>
              </a:rPr>
              <a:t>Afirma que ambas são utilizadas e não estão obrigatoriamente associadas a valores em R$ ou %, mas recomenda uso de Tarifa por ser essa a denominação usada pelo BACEN. </a:t>
            </a:r>
          </a:p>
          <a:p>
            <a:pPr marL="346075" lvl="3" indent="-158750" defTabSz="803275" fontAlgn="base">
              <a:spcBef>
                <a:spcPct val="0"/>
              </a:spcBef>
              <a:spcAft>
                <a:spcPct val="0"/>
              </a:spcAft>
              <a:buFont typeface="Arial" pitchFamily="34" charset="0"/>
              <a:buChar char="•"/>
            </a:pPr>
            <a:endParaRPr lang="pt-BR" sz="1200" b="1" u="sng" dirty="0" smtClean="0">
              <a:solidFill>
                <a:schemeClr val="tx2"/>
              </a:solidFill>
            </a:endParaRPr>
          </a:p>
          <a:p>
            <a:pPr marL="182563" lvl="2" indent="-182563" defTabSz="803275" fontAlgn="base">
              <a:spcBef>
                <a:spcPct val="0"/>
              </a:spcBef>
              <a:spcAft>
                <a:spcPct val="0"/>
              </a:spcAft>
              <a:buFont typeface="Arial" pitchFamily="34" charset="0"/>
              <a:buChar char="•"/>
            </a:pPr>
            <a:r>
              <a:rPr lang="pt-BR" sz="1200" b="1" u="sng" dirty="0" smtClean="0">
                <a:solidFill>
                  <a:schemeClr val="tx2"/>
                </a:solidFill>
              </a:rPr>
              <a:t>Amex</a:t>
            </a:r>
            <a:r>
              <a:rPr lang="pt-BR" sz="1200" b="1" dirty="0">
                <a:solidFill>
                  <a:schemeClr val="tx2"/>
                </a:solidFill>
              </a:rPr>
              <a:t>:  </a:t>
            </a:r>
            <a:r>
              <a:rPr lang="pt-BR" sz="1200" dirty="0">
                <a:solidFill>
                  <a:schemeClr val="tx2"/>
                </a:solidFill>
              </a:rPr>
              <a:t>Esclareceu que não foi Pinheiro Neto e sim de que </a:t>
            </a:r>
            <a:r>
              <a:rPr lang="pt-BR" sz="1200" i="1" dirty="0">
                <a:solidFill>
                  <a:schemeClr val="tx2"/>
                </a:solidFill>
              </a:rPr>
              <a:t>“a diferenciação entre tarifa e taxa foi dada pelo DENOR – BACEN quando das nossas discussões da regulamentação de tarifas do mercado de cartões – meios de pagamento. Como se vê na Resolução 3919, não é utilizado o termo taxa e nem tampouco é autorizado aos bancos / emissores efetuarem a cobrança das tarifas na forma de percentual. A Resolução 3919 obriga expressamente para os serviços prioritários (artigo 3º) que as tarifas sejam estabelecidas em reais (R$). Além disso, em todo a norma a referência é feita exclusivamente a “valor” e não a percentual. Assim, a associação feita pelo Bacen é de que tarifa é um devida pela prestação de um serviço e deve ser remunerado por um valor determinado e não de forma percentual.”</a:t>
            </a:r>
          </a:p>
          <a:p>
            <a:pPr marL="346075" lvl="3" indent="-158750" defTabSz="803275" fontAlgn="base">
              <a:spcBef>
                <a:spcPct val="0"/>
              </a:spcBef>
              <a:spcAft>
                <a:spcPct val="0"/>
              </a:spcAft>
              <a:buFont typeface="Arial" pitchFamily="34" charset="0"/>
              <a:buChar char="•"/>
            </a:pPr>
            <a:endParaRPr lang="pt-BR" sz="1200" b="1" u="sng" dirty="0" smtClean="0">
              <a:solidFill>
                <a:schemeClr val="tx2"/>
              </a:solidFill>
            </a:endParaRPr>
          </a:p>
          <a:p>
            <a:pPr marL="182563" lvl="2" indent="-182563" defTabSz="803275" fontAlgn="base">
              <a:spcBef>
                <a:spcPct val="0"/>
              </a:spcBef>
              <a:spcAft>
                <a:spcPct val="0"/>
              </a:spcAft>
              <a:buFont typeface="Arial" pitchFamily="34" charset="0"/>
              <a:buChar char="•"/>
            </a:pPr>
            <a:r>
              <a:rPr lang="pt-BR" sz="1200" b="1" u="sng" dirty="0" smtClean="0">
                <a:solidFill>
                  <a:schemeClr val="tx2"/>
                </a:solidFill>
              </a:rPr>
              <a:t>Cielo</a:t>
            </a:r>
            <a:r>
              <a:rPr lang="pt-BR" sz="1200" b="1" dirty="0">
                <a:solidFill>
                  <a:schemeClr val="tx2"/>
                </a:solidFill>
              </a:rPr>
              <a:t>:  </a:t>
            </a:r>
            <a:r>
              <a:rPr lang="pt-BR" sz="1200" dirty="0">
                <a:solidFill>
                  <a:schemeClr val="tx2"/>
                </a:solidFill>
              </a:rPr>
              <a:t>recomendou </a:t>
            </a:r>
            <a:r>
              <a:rPr lang="pt-BR" sz="1200" i="1" dirty="0">
                <a:solidFill>
                  <a:schemeClr val="tx2"/>
                </a:solidFill>
              </a:rPr>
              <a:t>“manter a nomenclatura Tarifa (devido BACEN utilizar esta nomenclatura</a:t>
            </a:r>
            <a:r>
              <a:rPr lang="pt-BR" sz="1200" i="1" dirty="0" smtClean="0">
                <a:solidFill>
                  <a:schemeClr val="tx2"/>
                </a:solidFill>
              </a:rPr>
              <a:t>)”</a:t>
            </a:r>
          </a:p>
          <a:p>
            <a:pPr marL="182563" lvl="2" indent="-182563" defTabSz="803275" fontAlgn="base">
              <a:spcBef>
                <a:spcPct val="0"/>
              </a:spcBef>
              <a:spcAft>
                <a:spcPct val="0"/>
              </a:spcAft>
              <a:buFont typeface="Arial" pitchFamily="34" charset="0"/>
              <a:buChar char="•"/>
            </a:pPr>
            <a:endParaRPr lang="pt-BR" sz="1200" b="1" u="sng" dirty="0" smtClean="0">
              <a:solidFill>
                <a:schemeClr val="tx2"/>
              </a:solidFill>
            </a:endParaRPr>
          </a:p>
          <a:p>
            <a:pPr marL="182563" lvl="2" indent="-182563" defTabSz="803275" fontAlgn="base">
              <a:spcBef>
                <a:spcPct val="0"/>
              </a:spcBef>
              <a:spcAft>
                <a:spcPct val="0"/>
              </a:spcAft>
              <a:buFont typeface="Arial" pitchFamily="34" charset="0"/>
              <a:buChar char="•"/>
            </a:pPr>
            <a:endParaRPr lang="pt-BR" sz="1200" b="1" u="sng" dirty="0">
              <a:solidFill>
                <a:schemeClr val="tx2"/>
              </a:solidFill>
            </a:endParaRPr>
          </a:p>
          <a:p>
            <a:pPr marL="182563" lvl="2" indent="-182563" defTabSz="803275" fontAlgn="base">
              <a:spcBef>
                <a:spcPct val="0"/>
              </a:spcBef>
              <a:spcAft>
                <a:spcPct val="0"/>
              </a:spcAft>
              <a:buFont typeface="Arial" pitchFamily="34" charset="0"/>
              <a:buChar char="•"/>
            </a:pPr>
            <a:endParaRPr lang="pt-BR" sz="1200" b="1" u="sng" dirty="0" smtClean="0">
              <a:solidFill>
                <a:schemeClr val="tx2"/>
              </a:solidFill>
            </a:endParaRPr>
          </a:p>
          <a:p>
            <a:pPr marL="182563" lvl="2" indent="-182563" defTabSz="803275" fontAlgn="base">
              <a:spcBef>
                <a:spcPct val="0"/>
              </a:spcBef>
              <a:spcAft>
                <a:spcPct val="0"/>
              </a:spcAft>
              <a:buFont typeface="Arial" pitchFamily="34" charset="0"/>
              <a:buChar char="•"/>
            </a:pPr>
            <a:endParaRPr lang="pt-BR" sz="1200" b="1" u="sng" dirty="0">
              <a:solidFill>
                <a:schemeClr val="tx2"/>
              </a:solidFill>
            </a:endParaRPr>
          </a:p>
          <a:p>
            <a:pPr marL="182563" lvl="2" indent="-182563" defTabSz="803275" fontAlgn="base">
              <a:spcBef>
                <a:spcPct val="0"/>
              </a:spcBef>
              <a:spcAft>
                <a:spcPct val="0"/>
              </a:spcAft>
              <a:buFont typeface="Arial" pitchFamily="34" charset="0"/>
              <a:buChar char="•"/>
            </a:pPr>
            <a:r>
              <a:rPr lang="pt-BR" sz="1200" b="1" u="sng" dirty="0" smtClean="0">
                <a:solidFill>
                  <a:schemeClr val="tx2"/>
                </a:solidFill>
              </a:rPr>
              <a:t>Consenso </a:t>
            </a:r>
            <a:r>
              <a:rPr lang="pt-BR" sz="1200" b="1" u="sng" dirty="0">
                <a:solidFill>
                  <a:schemeClr val="tx2"/>
                </a:solidFill>
              </a:rPr>
              <a:t>do Grupo</a:t>
            </a:r>
            <a:r>
              <a:rPr lang="pt-BR" sz="1200" i="1" dirty="0" smtClean="0">
                <a:solidFill>
                  <a:schemeClr val="tx2"/>
                </a:solidFill>
              </a:rPr>
              <a:t>: Usar a terminologia Tarifa, por ser esta a utilizada pelo BACEN, mesmo para o que é aplicado % e não R$</a:t>
            </a:r>
            <a:endParaRPr lang="pt-BR" sz="1200" i="1" dirty="0">
              <a:solidFill>
                <a:schemeClr val="tx2"/>
              </a:solidFill>
            </a:endParaRPr>
          </a:p>
        </p:txBody>
      </p:sp>
      <p:sp>
        <p:nvSpPr>
          <p:cNvPr id="3" name="Seta para baixo 2"/>
          <p:cNvSpPr/>
          <p:nvPr/>
        </p:nvSpPr>
        <p:spPr>
          <a:xfrm>
            <a:off x="3536885" y="4374105"/>
            <a:ext cx="1710190" cy="225025"/>
          </a:xfrm>
          <a:prstGeom prst="down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662528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title"/>
          </p:nvPr>
        </p:nvSpPr>
        <p:spPr>
          <a:xfrm>
            <a:off x="386535" y="260648"/>
            <a:ext cx="7233465" cy="534779"/>
          </a:xfrm>
        </p:spPr>
        <p:txBody>
          <a:bodyPr vert="horz" lIns="36000" tIns="36000" rIns="36000" bIns="36000" rtlCol="0" anchor="ctr">
            <a:noAutofit/>
          </a:bodyPr>
          <a:lstStyle/>
          <a:p>
            <a:r>
              <a:rPr lang="pt-BR" sz="2400" b="1" dirty="0"/>
              <a:t>Resumo da Discussão sobre </a:t>
            </a:r>
            <a:br>
              <a:rPr lang="pt-BR" sz="2400" b="1" dirty="0"/>
            </a:br>
            <a:r>
              <a:rPr lang="pt-BR" sz="2400" b="1" dirty="0"/>
              <a:t>Publicação ou Não das Taxas </a:t>
            </a:r>
            <a:r>
              <a:rPr lang="pt-BR" sz="2400" b="1" dirty="0" smtClean="0"/>
              <a:t>% (MDR e Antecipação) </a:t>
            </a:r>
            <a:endParaRPr lang="pt-BR" sz="2400" b="1" dirty="0"/>
          </a:p>
        </p:txBody>
      </p:sp>
      <p:sp>
        <p:nvSpPr>
          <p:cNvPr id="14" name="CaixaDeTexto 13"/>
          <p:cNvSpPr txBox="1"/>
          <p:nvPr/>
        </p:nvSpPr>
        <p:spPr>
          <a:xfrm>
            <a:off x="341530" y="998730"/>
            <a:ext cx="8547344" cy="461665"/>
          </a:xfrm>
          <a:prstGeom prst="rect">
            <a:avLst/>
          </a:prstGeom>
          <a:noFill/>
        </p:spPr>
        <p:txBody>
          <a:bodyPr wrap="square" rtlCol="0">
            <a:spAutoFit/>
          </a:bodyPr>
          <a:lstStyle/>
          <a:p>
            <a:r>
              <a:rPr lang="pt-BR" sz="2400" b="1" dirty="0" smtClean="0">
                <a:solidFill>
                  <a:schemeClr val="accent3"/>
                </a:solidFill>
              </a:rPr>
              <a:t>Avaliação sobre Publicação da Taxa de Administração</a:t>
            </a:r>
            <a:endParaRPr lang="pt-BR" sz="2400" b="1" dirty="0">
              <a:solidFill>
                <a:schemeClr val="accent3"/>
              </a:solidFill>
            </a:endParaRPr>
          </a:p>
        </p:txBody>
      </p:sp>
      <p:sp>
        <p:nvSpPr>
          <p:cNvPr id="29" name="Retângulo 28"/>
          <p:cNvSpPr/>
          <p:nvPr/>
        </p:nvSpPr>
        <p:spPr>
          <a:xfrm>
            <a:off x="2366755" y="1853885"/>
            <a:ext cx="2083541" cy="540000"/>
          </a:xfrm>
          <a:prstGeom prst="rect">
            <a:avLst/>
          </a:prstGeom>
          <a:ln>
            <a:solidFill>
              <a:schemeClr val="tx2"/>
            </a:solidFill>
          </a:ln>
        </p:spPr>
        <p:style>
          <a:lnRef idx="2">
            <a:schemeClr val="accent3"/>
          </a:lnRef>
          <a:fillRef idx="1">
            <a:schemeClr val="lt1"/>
          </a:fillRef>
          <a:effectRef idx="0">
            <a:schemeClr val="accent3"/>
          </a:effectRef>
          <a:fontRef idx="minor">
            <a:schemeClr val="dk1"/>
          </a:fontRef>
        </p:style>
        <p:txBody>
          <a:bodyPr spcFirstLastPara="0" vert="horz" wrap="square" lIns="33010" tIns="33010" rIns="33010" bIns="33010" numCol="1" spcCol="1270" anchor="ctr" anchorCtr="0">
            <a:noAutofit/>
          </a:bodyPr>
          <a:lstStyle/>
          <a:p>
            <a:pPr lvl="0" algn="ctr" defTabSz="488950">
              <a:lnSpc>
                <a:spcPct val="90000"/>
              </a:lnSpc>
              <a:spcBef>
                <a:spcPct val="0"/>
              </a:spcBef>
              <a:spcAft>
                <a:spcPct val="35000"/>
              </a:spcAft>
            </a:pPr>
            <a:r>
              <a:rPr lang="pt-BR" sz="1100" b="1" kern="1200" dirty="0" smtClean="0">
                <a:solidFill>
                  <a:schemeClr val="tx2"/>
                </a:solidFill>
              </a:rPr>
              <a:t>Atualmente  Cobrados  E/OU Com Alta Relevância nos Custos das Credenciadoras </a:t>
            </a:r>
          </a:p>
        </p:txBody>
      </p:sp>
      <p:sp>
        <p:nvSpPr>
          <p:cNvPr id="31" name="Retângulo 30"/>
          <p:cNvSpPr/>
          <p:nvPr/>
        </p:nvSpPr>
        <p:spPr>
          <a:xfrm>
            <a:off x="4572000" y="1853885"/>
            <a:ext cx="715334" cy="540000"/>
          </a:xfrm>
          <a:prstGeom prst="rect">
            <a:avLst/>
          </a:prstGeom>
          <a:solidFill>
            <a:schemeClr val="accent3"/>
          </a:solidFill>
          <a:ln>
            <a:noFill/>
          </a:ln>
        </p:spPr>
        <p:style>
          <a:lnRef idx="2">
            <a:schemeClr val="accent3"/>
          </a:lnRef>
          <a:fillRef idx="1">
            <a:schemeClr val="lt1"/>
          </a:fillRef>
          <a:effectRef idx="0">
            <a:schemeClr val="accent3"/>
          </a:effectRef>
          <a:fontRef idx="minor">
            <a:schemeClr val="dk1"/>
          </a:fontRef>
        </p:style>
        <p:txBody>
          <a:bodyPr spcFirstLastPara="0" vert="horz" wrap="square" lIns="19489" tIns="19489" rIns="19489" bIns="19489" numCol="1" spcCol="1270" anchor="ctr" anchorCtr="0">
            <a:noAutofit/>
          </a:bodyPr>
          <a:lstStyle/>
          <a:p>
            <a:pPr lvl="0" algn="ctr" defTabSz="622300">
              <a:lnSpc>
                <a:spcPct val="90000"/>
              </a:lnSpc>
              <a:spcBef>
                <a:spcPct val="0"/>
              </a:spcBef>
              <a:spcAft>
                <a:spcPct val="35000"/>
              </a:spcAft>
            </a:pPr>
            <a:r>
              <a:rPr lang="pt-BR" sz="1200" b="1" kern="1200" dirty="0" smtClean="0">
                <a:solidFill>
                  <a:schemeClr val="tx2"/>
                </a:solidFill>
              </a:rPr>
              <a:t>COBRAR</a:t>
            </a:r>
            <a:endParaRPr lang="pt-BR" sz="1200" b="1" kern="1200" dirty="0">
              <a:solidFill>
                <a:schemeClr val="tx2"/>
              </a:solidFill>
            </a:endParaRPr>
          </a:p>
        </p:txBody>
      </p:sp>
      <p:sp>
        <p:nvSpPr>
          <p:cNvPr id="2059" name="Retângulo 2058"/>
          <p:cNvSpPr/>
          <p:nvPr/>
        </p:nvSpPr>
        <p:spPr>
          <a:xfrm>
            <a:off x="5377344" y="1853885"/>
            <a:ext cx="1141698" cy="540000"/>
          </a:xfrm>
          <a:prstGeom prst="rect">
            <a:avLst/>
          </a:prstGeom>
          <a:ln>
            <a:solidFill>
              <a:schemeClr val="tx2"/>
            </a:solidFill>
          </a:ln>
        </p:spPr>
        <p:style>
          <a:lnRef idx="2">
            <a:schemeClr val="accent3"/>
          </a:lnRef>
          <a:fillRef idx="1">
            <a:schemeClr val="lt1"/>
          </a:fillRef>
          <a:effectRef idx="0">
            <a:schemeClr val="accent3"/>
          </a:effectRef>
          <a:fontRef idx="minor">
            <a:schemeClr val="dk1"/>
          </a:fontRef>
        </p:style>
        <p:txBody>
          <a:bodyPr spcFirstLastPara="0" vert="horz" wrap="square" lIns="33010" tIns="33010" rIns="33010" bIns="33010" numCol="1" spcCol="1270" anchor="ctr" anchorCtr="0">
            <a:noAutofit/>
          </a:bodyPr>
          <a:lstStyle/>
          <a:p>
            <a:pPr algn="ctr" defTabSz="488950">
              <a:lnSpc>
                <a:spcPct val="90000"/>
              </a:lnSpc>
              <a:spcBef>
                <a:spcPct val="0"/>
              </a:spcBef>
              <a:spcAft>
                <a:spcPct val="35000"/>
              </a:spcAft>
            </a:pPr>
            <a:r>
              <a:rPr lang="pt-BR" sz="1100" b="1" dirty="0" smtClean="0">
                <a:solidFill>
                  <a:schemeClr val="tx2"/>
                </a:solidFill>
              </a:rPr>
              <a:t>  Básicos</a:t>
            </a:r>
            <a:r>
              <a:rPr lang="pt-BR" sz="1100" b="1" dirty="0">
                <a:solidFill>
                  <a:schemeClr val="tx2"/>
                </a:solidFill>
              </a:rPr>
              <a:t>, </a:t>
            </a:r>
            <a:r>
              <a:rPr lang="pt-BR" sz="1100" b="1" dirty="0" smtClean="0">
                <a:solidFill>
                  <a:schemeClr val="tx2"/>
                </a:solidFill>
              </a:rPr>
              <a:t>Core </a:t>
            </a:r>
            <a:r>
              <a:rPr lang="pt-BR" sz="1100" b="1" dirty="0">
                <a:solidFill>
                  <a:schemeClr val="tx2"/>
                </a:solidFill>
              </a:rPr>
              <a:t>e </a:t>
            </a:r>
            <a:r>
              <a:rPr lang="pt-BR" sz="1100" b="1" dirty="0" smtClean="0">
                <a:solidFill>
                  <a:schemeClr val="tx2"/>
                </a:solidFill>
              </a:rPr>
              <a:t>                     % </a:t>
            </a:r>
            <a:r>
              <a:rPr lang="pt-BR" sz="1100" b="1" dirty="0">
                <a:solidFill>
                  <a:schemeClr val="tx2"/>
                </a:solidFill>
              </a:rPr>
              <a:t>(Taxas)</a:t>
            </a:r>
          </a:p>
        </p:txBody>
      </p:sp>
      <p:sp>
        <p:nvSpPr>
          <p:cNvPr id="2061" name="Retângulo 2060"/>
          <p:cNvSpPr/>
          <p:nvPr/>
        </p:nvSpPr>
        <p:spPr>
          <a:xfrm>
            <a:off x="6654058" y="1853885"/>
            <a:ext cx="753258" cy="540000"/>
          </a:xfrm>
          <a:prstGeom prst="rect">
            <a:avLst/>
          </a:prstGeom>
          <a:solidFill>
            <a:srgbClr val="FFFF00"/>
          </a:solidFill>
          <a:ln>
            <a:noFill/>
          </a:ln>
        </p:spPr>
        <p:style>
          <a:lnRef idx="2">
            <a:schemeClr val="accent3"/>
          </a:lnRef>
          <a:fillRef idx="1">
            <a:schemeClr val="lt1"/>
          </a:fillRef>
          <a:effectRef idx="0">
            <a:schemeClr val="accent3"/>
          </a:effectRef>
          <a:fontRef idx="minor">
            <a:schemeClr val="dk1"/>
          </a:fontRef>
        </p:style>
        <p:txBody>
          <a:bodyPr spcFirstLastPara="0" vert="horz" wrap="square" lIns="19489" tIns="19489" rIns="19489" bIns="19489" numCol="1" spcCol="1270" anchor="ctr" anchorCtr="0">
            <a:noAutofit/>
          </a:bodyPr>
          <a:lstStyle/>
          <a:p>
            <a:pPr algn="ctr" defTabSz="622300">
              <a:lnSpc>
                <a:spcPct val="90000"/>
              </a:lnSpc>
              <a:spcBef>
                <a:spcPct val="0"/>
              </a:spcBef>
              <a:spcAft>
                <a:spcPct val="35000"/>
              </a:spcAft>
            </a:pPr>
            <a:r>
              <a:rPr lang="pt-BR" sz="1200" b="1" dirty="0">
                <a:solidFill>
                  <a:schemeClr val="tx2"/>
                </a:solidFill>
              </a:rPr>
              <a:t>?</a:t>
            </a:r>
          </a:p>
        </p:txBody>
      </p:sp>
      <p:cxnSp>
        <p:nvCxnSpPr>
          <p:cNvPr id="76" name="Conector angulado 75"/>
          <p:cNvCxnSpPr>
            <a:stCxn id="29" idx="3"/>
            <a:endCxn id="31" idx="1"/>
          </p:cNvCxnSpPr>
          <p:nvPr/>
        </p:nvCxnSpPr>
        <p:spPr>
          <a:xfrm>
            <a:off x="4450296" y="2123885"/>
            <a:ext cx="121704" cy="0"/>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7" name="Conector angulado 86"/>
          <p:cNvCxnSpPr>
            <a:stCxn id="31" idx="3"/>
            <a:endCxn id="2059" idx="1"/>
          </p:cNvCxnSpPr>
          <p:nvPr/>
        </p:nvCxnSpPr>
        <p:spPr>
          <a:xfrm>
            <a:off x="5287334" y="2123885"/>
            <a:ext cx="90010" cy="0"/>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3" name="Conector angulado 102"/>
          <p:cNvCxnSpPr>
            <a:stCxn id="2059" idx="3"/>
            <a:endCxn id="2061" idx="1"/>
          </p:cNvCxnSpPr>
          <p:nvPr/>
        </p:nvCxnSpPr>
        <p:spPr>
          <a:xfrm>
            <a:off x="6519042" y="2123885"/>
            <a:ext cx="135016" cy="0"/>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962" y="1676358"/>
            <a:ext cx="1705312" cy="895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 name="Retângulo 54"/>
          <p:cNvSpPr/>
          <p:nvPr/>
        </p:nvSpPr>
        <p:spPr>
          <a:xfrm>
            <a:off x="7779182" y="1694141"/>
            <a:ext cx="1141698" cy="360040"/>
          </a:xfrm>
          <a:prstGeom prst="rect">
            <a:avLst/>
          </a:prstGeom>
          <a:solidFill>
            <a:srgbClr val="FFFF00"/>
          </a:solidFill>
          <a:ln>
            <a:solidFill>
              <a:schemeClr val="tx2"/>
            </a:solidFill>
          </a:ln>
        </p:spPr>
        <p:style>
          <a:lnRef idx="2">
            <a:schemeClr val="accent3"/>
          </a:lnRef>
          <a:fillRef idx="1">
            <a:schemeClr val="lt1"/>
          </a:fillRef>
          <a:effectRef idx="0">
            <a:schemeClr val="accent3"/>
          </a:effectRef>
          <a:fontRef idx="minor">
            <a:schemeClr val="dk1"/>
          </a:fontRef>
        </p:style>
        <p:txBody>
          <a:bodyPr spcFirstLastPara="0" vert="horz" wrap="square" lIns="33010" tIns="33010" rIns="33010" bIns="33010" numCol="1" spcCol="1270" anchor="ctr" anchorCtr="0">
            <a:noAutofit/>
          </a:bodyPr>
          <a:lstStyle/>
          <a:p>
            <a:pPr algn="ctr" defTabSz="488950">
              <a:lnSpc>
                <a:spcPct val="90000"/>
              </a:lnSpc>
              <a:spcBef>
                <a:spcPct val="0"/>
              </a:spcBef>
              <a:spcAft>
                <a:spcPct val="35000"/>
              </a:spcAft>
            </a:pPr>
            <a:r>
              <a:rPr lang="pt-BR" sz="1100" b="1" dirty="0" smtClean="0">
                <a:solidFill>
                  <a:schemeClr val="tx2"/>
                </a:solidFill>
              </a:rPr>
              <a:t>  Taxa / Tarifa de Administração</a:t>
            </a:r>
            <a:endParaRPr lang="pt-BR" sz="1100" b="1" dirty="0">
              <a:solidFill>
                <a:schemeClr val="tx2"/>
              </a:solidFill>
            </a:endParaRPr>
          </a:p>
        </p:txBody>
      </p:sp>
      <p:sp>
        <p:nvSpPr>
          <p:cNvPr id="56" name="Retângulo 55"/>
          <p:cNvSpPr/>
          <p:nvPr/>
        </p:nvSpPr>
        <p:spPr>
          <a:xfrm>
            <a:off x="7779182" y="2190503"/>
            <a:ext cx="1141698" cy="360040"/>
          </a:xfrm>
          <a:prstGeom prst="rect">
            <a:avLst/>
          </a:prstGeom>
          <a:solidFill>
            <a:srgbClr val="FFFF00"/>
          </a:solidFill>
          <a:ln>
            <a:solidFill>
              <a:schemeClr val="tx2"/>
            </a:solidFill>
          </a:ln>
        </p:spPr>
        <p:style>
          <a:lnRef idx="2">
            <a:schemeClr val="accent3"/>
          </a:lnRef>
          <a:fillRef idx="1">
            <a:schemeClr val="lt1"/>
          </a:fillRef>
          <a:effectRef idx="0">
            <a:schemeClr val="accent3"/>
          </a:effectRef>
          <a:fontRef idx="minor">
            <a:schemeClr val="dk1"/>
          </a:fontRef>
        </p:style>
        <p:txBody>
          <a:bodyPr spcFirstLastPara="0" vert="horz" wrap="square" lIns="33010" tIns="33010" rIns="33010" bIns="33010" numCol="1" spcCol="1270" anchor="ctr" anchorCtr="0">
            <a:noAutofit/>
          </a:bodyPr>
          <a:lstStyle/>
          <a:p>
            <a:pPr algn="ctr" defTabSz="488950">
              <a:lnSpc>
                <a:spcPct val="90000"/>
              </a:lnSpc>
              <a:spcBef>
                <a:spcPct val="0"/>
              </a:spcBef>
              <a:spcAft>
                <a:spcPct val="35000"/>
              </a:spcAft>
            </a:pPr>
            <a:r>
              <a:rPr lang="pt-BR" sz="1100" b="1" dirty="0" smtClean="0">
                <a:solidFill>
                  <a:schemeClr val="tx2"/>
                </a:solidFill>
              </a:rPr>
              <a:t>  Taxa / Tarifa de Antecipação</a:t>
            </a:r>
            <a:endParaRPr lang="pt-BR" sz="1100" b="1" dirty="0">
              <a:solidFill>
                <a:schemeClr val="tx2"/>
              </a:solidFill>
            </a:endParaRPr>
          </a:p>
        </p:txBody>
      </p:sp>
      <p:cxnSp>
        <p:nvCxnSpPr>
          <p:cNvPr id="58" name="Conector angulado 57"/>
          <p:cNvCxnSpPr>
            <a:stCxn id="2061" idx="3"/>
            <a:endCxn id="55" idx="1"/>
          </p:cNvCxnSpPr>
          <p:nvPr/>
        </p:nvCxnSpPr>
        <p:spPr>
          <a:xfrm flipV="1">
            <a:off x="7407316" y="1874161"/>
            <a:ext cx="371866" cy="249724"/>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0" name="Conector angulado 59"/>
          <p:cNvCxnSpPr>
            <a:stCxn id="2061" idx="3"/>
            <a:endCxn id="56" idx="1"/>
          </p:cNvCxnSpPr>
          <p:nvPr/>
        </p:nvCxnSpPr>
        <p:spPr>
          <a:xfrm>
            <a:off x="7407316" y="2123885"/>
            <a:ext cx="371866" cy="246638"/>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65" name="Seta para a direita 64"/>
          <p:cNvSpPr/>
          <p:nvPr/>
        </p:nvSpPr>
        <p:spPr>
          <a:xfrm>
            <a:off x="2096725" y="1909753"/>
            <a:ext cx="180019" cy="468488"/>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graphicFrame>
        <p:nvGraphicFramePr>
          <p:cNvPr id="26" name="Tabela 25"/>
          <p:cNvGraphicFramePr>
            <a:graphicFrameLocks noGrp="1"/>
          </p:cNvGraphicFramePr>
          <p:nvPr>
            <p:extLst>
              <p:ext uri="{D42A27DB-BD31-4B8C-83A1-F6EECF244321}">
                <p14:modId xmlns:p14="http://schemas.microsoft.com/office/powerpoint/2010/main" val="1868084327"/>
              </p:ext>
            </p:extLst>
          </p:nvPr>
        </p:nvGraphicFramePr>
        <p:xfrm>
          <a:off x="341530" y="2843935"/>
          <a:ext cx="7251718" cy="2773680"/>
        </p:xfrm>
        <a:graphic>
          <a:graphicData uri="http://schemas.openxmlformats.org/drawingml/2006/table">
            <a:tbl>
              <a:tblPr firstRow="1" bandRow="1">
                <a:tableStyleId>{93296810-A885-4BE3-A3E7-6D5BEEA58F35}</a:tableStyleId>
              </a:tblPr>
              <a:tblGrid>
                <a:gridCol w="1016165"/>
                <a:gridCol w="2817546"/>
                <a:gridCol w="3418007"/>
              </a:tblGrid>
              <a:tr h="135015">
                <a:tc>
                  <a:txBody>
                    <a:bodyPr/>
                    <a:lstStyle/>
                    <a:p>
                      <a:endParaRPr lang="pt-BR" dirty="0"/>
                    </a:p>
                  </a:txBody>
                  <a:tcPr/>
                </a:tc>
                <a:tc>
                  <a:txBody>
                    <a:bodyPr/>
                    <a:lstStyle/>
                    <a:p>
                      <a:pPr algn="ctr"/>
                      <a:r>
                        <a:rPr lang="pt-BR" sz="1400" dirty="0" smtClean="0"/>
                        <a:t>Pontos Contrários à Publicação</a:t>
                      </a:r>
                      <a:endParaRPr lang="pt-BR"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400" dirty="0" smtClean="0"/>
                        <a:t>Pontos a Favor Da Publicação</a:t>
                      </a:r>
                    </a:p>
                  </a:txBody>
                  <a:tcPr/>
                </a:tc>
              </a:tr>
              <a:tr h="370840">
                <a:tc>
                  <a:txBody>
                    <a:bodyPr/>
                    <a:lstStyle/>
                    <a:p>
                      <a:r>
                        <a:rPr lang="pt-BR" sz="1000" b="1" i="0" dirty="0" smtClean="0">
                          <a:solidFill>
                            <a:schemeClr val="tx1"/>
                          </a:solidFill>
                        </a:rPr>
                        <a:t>Escopo da</a:t>
                      </a:r>
                      <a:r>
                        <a:rPr lang="pt-BR" sz="1000" b="1" i="0" baseline="0" dirty="0" smtClean="0">
                          <a:solidFill>
                            <a:schemeClr val="tx1"/>
                          </a:solidFill>
                        </a:rPr>
                        <a:t> demanda do BACEN</a:t>
                      </a:r>
                      <a:endParaRPr lang="pt-BR" sz="1000" b="1" i="0" dirty="0">
                        <a:solidFill>
                          <a:schemeClr val="tx1"/>
                        </a:solidFill>
                      </a:endParaRPr>
                    </a:p>
                  </a:txBody>
                  <a:tcPr>
                    <a:solidFill>
                      <a:schemeClr val="accent3">
                        <a:lumMod val="20000"/>
                        <a:lumOff val="80000"/>
                      </a:schemeClr>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b="0" i="0" kern="1200" dirty="0" smtClean="0">
                          <a:solidFill>
                            <a:schemeClr val="tx1"/>
                          </a:solidFill>
                          <a:latin typeface="+mn-lt"/>
                          <a:ea typeface="+mn-ea"/>
                          <a:cs typeface="+mn-cs"/>
                        </a:rPr>
                        <a:t>Considerando a interpretação de que Tarifa é R$ e Taxa é %, e sendo a definição do BACEN de que a tarifa deve ser estabelecido em R$ (Circular BACEN nº 3.681/13, art. 18 e Resolução BACEN nº 3.919/10, art. 1º, caput - Art. 1º : (...) § 1º O valor das tarifas de que trata o caput deve ser estabelecido em reais.), não há necessidade de publicação das taxas de administração (MDR) e de antecipação.</a:t>
                      </a:r>
                      <a:endParaRPr lang="pt-BR" sz="1000" b="0" i="0" dirty="0">
                        <a:solidFill>
                          <a:schemeClr val="tx1"/>
                        </a:solidFill>
                      </a:endParaRPr>
                    </a:p>
                  </a:txBody>
                  <a:tcPr anchor="ctr">
                    <a:solidFill>
                      <a:schemeClr val="accent3">
                        <a:lumMod val="20000"/>
                        <a:lumOff val="80000"/>
                      </a:schemeClr>
                    </a:solidFill>
                  </a:tcPr>
                </a:tc>
                <a:tc>
                  <a:txBody>
                    <a:bodyPr/>
                    <a:lstStyle/>
                    <a:p>
                      <a:r>
                        <a:rPr lang="pt-BR" sz="1000" b="0" i="0" dirty="0" smtClean="0">
                          <a:solidFill>
                            <a:schemeClr val="tx1"/>
                          </a:solidFill>
                        </a:rPr>
                        <a:t>Objetivo</a:t>
                      </a:r>
                      <a:r>
                        <a:rPr lang="pt-BR" sz="1000" b="0" i="0" baseline="0" dirty="0" smtClean="0">
                          <a:solidFill>
                            <a:schemeClr val="tx1"/>
                          </a:solidFill>
                        </a:rPr>
                        <a:t> do BACEN pode ser entendido como tudo que é relevante ao pequeno EC, que tipo de cliente que é submetido a preços de tabela e não tem escala para negociação individual.  </a:t>
                      </a:r>
                      <a:endParaRPr lang="pt-BR" sz="1000" b="0" i="0" dirty="0">
                        <a:solidFill>
                          <a:schemeClr val="tx1"/>
                        </a:solidFill>
                      </a:endParaRPr>
                    </a:p>
                  </a:txBody>
                  <a:tcPr>
                    <a:solidFill>
                      <a:schemeClr val="accent3">
                        <a:lumMod val="20000"/>
                        <a:lumOff val="80000"/>
                      </a:schemeClr>
                    </a:solidFill>
                  </a:tcPr>
                </a:tc>
              </a:tr>
              <a:tr h="370840">
                <a:tc>
                  <a:txBody>
                    <a:bodyPr/>
                    <a:lstStyle/>
                    <a:p>
                      <a:r>
                        <a:rPr lang="pt-BR" sz="1000" b="1" i="0" dirty="0" smtClean="0">
                          <a:solidFill>
                            <a:schemeClr val="tx1"/>
                          </a:solidFill>
                        </a:rPr>
                        <a:t>Nomenclatura vs. Aplicabilidade</a:t>
                      </a:r>
                      <a:endParaRPr lang="pt-BR" sz="1000" b="1" i="0" dirty="0">
                        <a:solidFill>
                          <a:schemeClr val="tx1"/>
                        </a:solidFill>
                      </a:endParaRPr>
                    </a:p>
                  </a:txBody>
                  <a:tcPr>
                    <a:solidFill>
                      <a:schemeClr val="accent3">
                        <a:lumMod val="20000"/>
                        <a:lumOff val="80000"/>
                      </a:schemeClr>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sz="1000" b="0" i="0" dirty="0">
                        <a:solidFill>
                          <a:schemeClr val="tx1"/>
                        </a:solidFill>
                      </a:endParaRPr>
                    </a:p>
                  </a:txBody>
                  <a:tcPr/>
                </a:tc>
                <a:tc>
                  <a:txBody>
                    <a:bodyPr/>
                    <a:lstStyle/>
                    <a:p>
                      <a:r>
                        <a:rPr lang="pt-BR" sz="1000" b="0" i="0" kern="1200" dirty="0" smtClean="0">
                          <a:solidFill>
                            <a:schemeClr val="tx1"/>
                          </a:solidFill>
                          <a:effectLst/>
                          <a:latin typeface="+mn-lt"/>
                          <a:ea typeface="+mn-ea"/>
                          <a:cs typeface="+mn-cs"/>
                        </a:rPr>
                        <a:t>O texto do BACEN chama de tarifa, mas não limita</a:t>
                      </a:r>
                      <a:r>
                        <a:rPr lang="pt-BR" sz="1000" b="0" i="0" kern="1200" baseline="0" dirty="0" smtClean="0">
                          <a:solidFill>
                            <a:schemeClr val="tx1"/>
                          </a:solidFill>
                          <a:effectLst/>
                          <a:latin typeface="+mn-lt"/>
                          <a:ea typeface="+mn-ea"/>
                          <a:cs typeface="+mn-cs"/>
                        </a:rPr>
                        <a:t> aos serviços com esse nome, apenas padroniza a nomenclatura: “</a:t>
                      </a:r>
                      <a:r>
                        <a:rPr lang="pt-BR" sz="1000" b="0" i="0" kern="1200" dirty="0" smtClean="0">
                          <a:solidFill>
                            <a:schemeClr val="tx1"/>
                          </a:solidFill>
                          <a:effectLst/>
                          <a:latin typeface="+mn-lt"/>
                          <a:ea typeface="+mn-ea"/>
                          <a:cs typeface="+mn-cs"/>
                        </a:rPr>
                        <a:t>A cobrança de remuneração pela prestação de serviços por parte das instituições financeiras e demais instituições autorizadas a funcionar pelo Banco Central do Brasil, conceituada como tarifa para fins desta resolução.”</a:t>
                      </a:r>
                      <a:endParaRPr lang="pt-BR" sz="1000" b="0" i="0" dirty="0">
                        <a:solidFill>
                          <a:schemeClr val="tx1"/>
                        </a:solidFill>
                      </a:endParaRPr>
                    </a:p>
                  </a:txBody>
                  <a:tcPr>
                    <a:solidFill>
                      <a:schemeClr val="accent3">
                        <a:lumMod val="20000"/>
                        <a:lumOff val="80000"/>
                      </a:schemeClr>
                    </a:solidFill>
                  </a:tcPr>
                </a:tc>
              </a:tr>
              <a:tr h="370840">
                <a:tc>
                  <a:txBody>
                    <a:bodyPr/>
                    <a:lstStyle/>
                    <a:p>
                      <a:r>
                        <a:rPr lang="pt-BR" sz="1000" b="1" i="0" dirty="0" smtClean="0">
                          <a:solidFill>
                            <a:schemeClr val="tx1"/>
                          </a:solidFill>
                        </a:rPr>
                        <a:t>Variedade</a:t>
                      </a:r>
                      <a:endParaRPr lang="pt-BR" sz="1000" b="1" i="0" dirty="0">
                        <a:solidFill>
                          <a:schemeClr val="tx1"/>
                        </a:solidFill>
                      </a:endParaRPr>
                    </a:p>
                  </a:txBody>
                  <a:tcPr>
                    <a:solidFill>
                      <a:schemeClr val="accent3">
                        <a:lumMod val="20000"/>
                        <a:lumOff val="80000"/>
                      </a:schemeClr>
                    </a:solidFill>
                  </a:tcPr>
                </a:tc>
                <a:tc>
                  <a:txBody>
                    <a:bodyPr/>
                    <a:lstStyle/>
                    <a:p>
                      <a:r>
                        <a:rPr lang="pt-BR" sz="1000" b="0" i="0" dirty="0" smtClean="0">
                          <a:solidFill>
                            <a:schemeClr val="tx1"/>
                          </a:solidFill>
                        </a:rPr>
                        <a:t>Considerando a inúmeras possibilidades de taxas de administração (por segmento, por produto) e a variação diária da taxa de antecipação, é extremamente complexa</a:t>
                      </a:r>
                      <a:r>
                        <a:rPr lang="pt-BR" sz="1000" b="0" i="0" baseline="0" dirty="0" smtClean="0">
                          <a:solidFill>
                            <a:schemeClr val="tx1"/>
                          </a:solidFill>
                        </a:rPr>
                        <a:t> a publicação.</a:t>
                      </a:r>
                      <a:endParaRPr lang="pt-BR" sz="1000" b="0" i="0" dirty="0">
                        <a:solidFill>
                          <a:schemeClr val="tx1"/>
                        </a:solidFill>
                      </a:endParaRPr>
                    </a:p>
                  </a:txBody>
                  <a:tcPr>
                    <a:solidFill>
                      <a:schemeClr val="accent3">
                        <a:lumMod val="20000"/>
                        <a:lumOff val="80000"/>
                      </a:schemeClr>
                    </a:solidFill>
                  </a:tcPr>
                </a:tc>
                <a:tc>
                  <a:txBody>
                    <a:bodyPr/>
                    <a:lstStyle/>
                    <a:p>
                      <a:r>
                        <a:rPr lang="pt-BR" sz="1000" b="0" i="0" dirty="0" smtClean="0">
                          <a:solidFill>
                            <a:schemeClr val="tx1"/>
                          </a:solidFill>
                        </a:rPr>
                        <a:t>Pode ser feito um mecanismo</a:t>
                      </a:r>
                      <a:r>
                        <a:rPr lang="pt-BR" sz="1000" b="0" i="0" baseline="0" dirty="0" smtClean="0">
                          <a:solidFill>
                            <a:schemeClr val="tx1"/>
                          </a:solidFill>
                        </a:rPr>
                        <a:t> de busca, onde ao escolher o ramo de atividade, sejam exibidas apenas as taxas máximas (ex. tabela utilizada pelos bancos)</a:t>
                      </a:r>
                      <a:endParaRPr lang="pt-BR" sz="1000" b="0" i="0" dirty="0">
                        <a:solidFill>
                          <a:schemeClr val="tx1"/>
                        </a:solidFill>
                      </a:endParaRPr>
                    </a:p>
                  </a:txBody>
                  <a:tcPr>
                    <a:solidFill>
                      <a:schemeClr val="accent3">
                        <a:lumMod val="20000"/>
                        <a:lumOff val="80000"/>
                      </a:schemeClr>
                    </a:solidFill>
                  </a:tcPr>
                </a:tc>
              </a:tr>
            </a:tbl>
          </a:graphicData>
        </a:graphic>
      </p:graphicFrame>
      <p:sp>
        <p:nvSpPr>
          <p:cNvPr id="18" name="Retângulo 17"/>
          <p:cNvSpPr/>
          <p:nvPr/>
        </p:nvSpPr>
        <p:spPr>
          <a:xfrm>
            <a:off x="7906562" y="2798930"/>
            <a:ext cx="1014318" cy="29315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050" dirty="0" smtClean="0"/>
              <a:t>No final, o BACEN concordou com a não publicação da Taxa de Administração, dada a dificuldade de atualização, mas deixou clara a necessidade de publicação  do MDR, dada a relevância ao EC</a:t>
            </a:r>
            <a:endParaRPr lang="pt-BR" sz="1050" dirty="0"/>
          </a:p>
        </p:txBody>
      </p:sp>
      <p:sp>
        <p:nvSpPr>
          <p:cNvPr id="19" name="Triângulo isósceles 18"/>
          <p:cNvSpPr/>
          <p:nvPr/>
        </p:nvSpPr>
        <p:spPr>
          <a:xfrm rot="16200000">
            <a:off x="6309940" y="4152216"/>
            <a:ext cx="2931598" cy="22502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3855770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2400" b="1" dirty="0"/>
              <a:t>Recomendações do GT pós-reunião de </a:t>
            </a:r>
            <a:r>
              <a:rPr lang="pt-BR" sz="2400" b="1" dirty="0" smtClean="0"/>
              <a:t>Diretoria (e-mails entre 08 e 10/06)</a:t>
            </a:r>
            <a:endParaRPr lang="pt-BR" sz="2400" b="1" dirty="0"/>
          </a:p>
        </p:txBody>
      </p:sp>
      <p:sp>
        <p:nvSpPr>
          <p:cNvPr id="3" name="Espaço Reservado para Conteúdo 2"/>
          <p:cNvSpPr>
            <a:spLocks noGrp="1"/>
          </p:cNvSpPr>
          <p:nvPr>
            <p:ph idx="1"/>
          </p:nvPr>
        </p:nvSpPr>
        <p:spPr>
          <a:xfrm>
            <a:off x="251520" y="1124744"/>
            <a:ext cx="8640960" cy="5229581"/>
          </a:xfrm>
        </p:spPr>
        <p:txBody>
          <a:bodyPr>
            <a:noAutofit/>
          </a:bodyPr>
          <a:lstStyle/>
          <a:p>
            <a:r>
              <a:rPr lang="pt-BR" sz="1200" b="1" dirty="0">
                <a:solidFill>
                  <a:schemeClr val="tx2"/>
                </a:solidFill>
              </a:rPr>
              <a:t>Taxa vs. Tarifa:</a:t>
            </a:r>
            <a:r>
              <a:rPr lang="pt-BR" sz="1200" dirty="0">
                <a:solidFill>
                  <a:schemeClr val="tx2"/>
                </a:solidFill>
              </a:rPr>
              <a:t> </a:t>
            </a:r>
            <a:endParaRPr lang="pt-BR" sz="1200" dirty="0" smtClean="0">
              <a:solidFill>
                <a:schemeClr val="tx2"/>
              </a:solidFill>
            </a:endParaRPr>
          </a:p>
          <a:p>
            <a:pPr lvl="1"/>
            <a:r>
              <a:rPr lang="pt-BR" sz="1200" dirty="0" smtClean="0">
                <a:solidFill>
                  <a:schemeClr val="tx2"/>
                </a:solidFill>
              </a:rPr>
              <a:t>Cielo </a:t>
            </a:r>
            <a:r>
              <a:rPr lang="pt-BR" sz="1200" dirty="0">
                <a:solidFill>
                  <a:schemeClr val="tx2"/>
                </a:solidFill>
              </a:rPr>
              <a:t>e Get recomendam o uso de Taxa de Administração para MDR; </a:t>
            </a:r>
            <a:endParaRPr lang="pt-BR" sz="1200" dirty="0" smtClean="0">
              <a:solidFill>
                <a:schemeClr val="tx2"/>
              </a:solidFill>
            </a:endParaRPr>
          </a:p>
          <a:p>
            <a:pPr lvl="1"/>
            <a:r>
              <a:rPr lang="pt-BR" sz="1200" dirty="0" smtClean="0">
                <a:solidFill>
                  <a:schemeClr val="tx2"/>
                </a:solidFill>
              </a:rPr>
              <a:t>Banrisul </a:t>
            </a:r>
            <a:r>
              <a:rPr lang="pt-BR" sz="1200" dirty="0">
                <a:solidFill>
                  <a:schemeClr val="tx2"/>
                </a:solidFill>
              </a:rPr>
              <a:t>recomenda levar ao BACEN sem nomenclatura e testar lá.</a:t>
            </a:r>
          </a:p>
          <a:p>
            <a:r>
              <a:rPr lang="pt-BR" sz="1200" b="1" dirty="0">
                <a:solidFill>
                  <a:schemeClr val="tx2"/>
                </a:solidFill>
              </a:rPr>
              <a:t>Serviços não passiveis de cobrança</a:t>
            </a:r>
            <a:r>
              <a:rPr lang="pt-BR" sz="1200" dirty="0">
                <a:solidFill>
                  <a:schemeClr val="tx2"/>
                </a:solidFill>
              </a:rPr>
              <a:t>: </a:t>
            </a:r>
            <a:endParaRPr lang="pt-BR" sz="1200" dirty="0" smtClean="0">
              <a:solidFill>
                <a:schemeClr val="tx2"/>
              </a:solidFill>
            </a:endParaRPr>
          </a:p>
          <a:p>
            <a:pPr lvl="1"/>
            <a:r>
              <a:rPr lang="pt-BR" sz="1200" dirty="0" smtClean="0">
                <a:solidFill>
                  <a:schemeClr val="tx2"/>
                </a:solidFill>
              </a:rPr>
              <a:t>Getnet </a:t>
            </a:r>
            <a:r>
              <a:rPr lang="pt-BR" sz="1200" dirty="0">
                <a:solidFill>
                  <a:schemeClr val="tx2"/>
                </a:solidFill>
              </a:rPr>
              <a:t>e Cielo recomendam não haver restrição quanto a serviços que “não devem ser cobrados”, a exemplo de DCC e Uso de Pré-Autorização; </a:t>
            </a:r>
          </a:p>
          <a:p>
            <a:r>
              <a:rPr lang="pt-BR" sz="1200" b="1" dirty="0">
                <a:solidFill>
                  <a:schemeClr val="tx2"/>
                </a:solidFill>
              </a:rPr>
              <a:t>Serviços segmentados, valor agregado e customizados:</a:t>
            </a:r>
            <a:r>
              <a:rPr lang="pt-BR" sz="1200" dirty="0">
                <a:solidFill>
                  <a:schemeClr val="tx2"/>
                </a:solidFill>
              </a:rPr>
              <a:t> </a:t>
            </a:r>
            <a:endParaRPr lang="pt-BR" sz="1200" dirty="0" smtClean="0">
              <a:solidFill>
                <a:schemeClr val="tx2"/>
              </a:solidFill>
            </a:endParaRPr>
          </a:p>
          <a:p>
            <a:pPr lvl="1"/>
            <a:r>
              <a:rPr lang="pt-BR" sz="1200" dirty="0" smtClean="0">
                <a:solidFill>
                  <a:schemeClr val="tx2"/>
                </a:solidFill>
              </a:rPr>
              <a:t>Banrisul recomenda verificar </a:t>
            </a:r>
            <a:r>
              <a:rPr lang="pt-BR" sz="1200" dirty="0">
                <a:solidFill>
                  <a:schemeClr val="tx2"/>
                </a:solidFill>
              </a:rPr>
              <a:t>com o  Bacen se não deveriam ser listados na tabela, mas com a descrição "preços negociados individualmente" ou "conforme negociação contratual" no campo modelo de cobrança, pois dessa forma haveria transparência sobre a possibilidade de cobrança e evitaria o risco de limitação de cobrança somente aos serviços básicos.</a:t>
            </a:r>
          </a:p>
          <a:p>
            <a:r>
              <a:rPr lang="pt-BR" sz="1200" b="1" dirty="0">
                <a:solidFill>
                  <a:schemeClr val="tx2"/>
                </a:solidFill>
              </a:rPr>
              <a:t>Multa / Restituição – Contrato sem atingimento de meta e Encerramento de Contrato:</a:t>
            </a:r>
            <a:r>
              <a:rPr lang="pt-BR" sz="1200" dirty="0">
                <a:solidFill>
                  <a:schemeClr val="tx2"/>
                </a:solidFill>
              </a:rPr>
              <a:t>  </a:t>
            </a:r>
            <a:endParaRPr lang="pt-BR" sz="1200" dirty="0" smtClean="0">
              <a:solidFill>
                <a:schemeClr val="tx2"/>
              </a:solidFill>
            </a:endParaRPr>
          </a:p>
          <a:p>
            <a:pPr lvl="1"/>
            <a:r>
              <a:rPr lang="pt-BR" sz="1200" dirty="0" smtClean="0">
                <a:solidFill>
                  <a:schemeClr val="tx2"/>
                </a:solidFill>
              </a:rPr>
              <a:t>Cielo </a:t>
            </a:r>
            <a:r>
              <a:rPr lang="pt-BR" sz="1200" dirty="0">
                <a:solidFill>
                  <a:schemeClr val="tx2"/>
                </a:solidFill>
              </a:rPr>
              <a:t>recomenda </a:t>
            </a:r>
            <a:r>
              <a:rPr lang="pt-BR" sz="1200" dirty="0" smtClean="0">
                <a:solidFill>
                  <a:schemeClr val="tx2"/>
                </a:solidFill>
              </a:rPr>
              <a:t>não citar </a:t>
            </a:r>
            <a:r>
              <a:rPr lang="pt-BR" sz="1200" dirty="0">
                <a:solidFill>
                  <a:schemeClr val="tx2"/>
                </a:solidFill>
              </a:rPr>
              <a:t>por não integrar o rol de produtos e serviços, </a:t>
            </a:r>
            <a:r>
              <a:rPr lang="pt-BR" sz="1200" dirty="0" smtClean="0">
                <a:solidFill>
                  <a:schemeClr val="tx2"/>
                </a:solidFill>
              </a:rPr>
              <a:t>já que </a:t>
            </a:r>
            <a:r>
              <a:rPr lang="pt-BR" sz="1200" dirty="0">
                <a:solidFill>
                  <a:schemeClr val="tx2"/>
                </a:solidFill>
              </a:rPr>
              <a:t>tais situações referem-se à indenização/multa </a:t>
            </a:r>
            <a:r>
              <a:rPr lang="pt-BR" sz="1200" dirty="0" smtClean="0">
                <a:solidFill>
                  <a:schemeClr val="tx2"/>
                </a:solidFill>
              </a:rPr>
              <a:t>por descumprimento </a:t>
            </a:r>
            <a:r>
              <a:rPr lang="pt-BR" sz="1200" dirty="0">
                <a:solidFill>
                  <a:schemeClr val="tx2"/>
                </a:solidFill>
              </a:rPr>
              <a:t>de cláusulas do acordo de incentivo </a:t>
            </a:r>
            <a:r>
              <a:rPr lang="pt-BR" sz="1200" dirty="0" smtClean="0">
                <a:solidFill>
                  <a:schemeClr val="tx2"/>
                </a:solidFill>
              </a:rPr>
              <a:t>/ contrato credenciamento</a:t>
            </a:r>
            <a:r>
              <a:rPr lang="pt-BR" sz="1200" dirty="0">
                <a:solidFill>
                  <a:schemeClr val="tx2"/>
                </a:solidFill>
              </a:rPr>
              <a:t>;</a:t>
            </a:r>
          </a:p>
          <a:p>
            <a:pPr lvl="0"/>
            <a:r>
              <a:rPr lang="pt-BR" sz="1200" b="1" dirty="0">
                <a:solidFill>
                  <a:schemeClr val="tx2"/>
                </a:solidFill>
              </a:rPr>
              <a:t>Forma de publicação MDR:</a:t>
            </a:r>
            <a:r>
              <a:rPr lang="pt-BR" sz="1200" dirty="0">
                <a:solidFill>
                  <a:schemeClr val="tx2"/>
                </a:solidFill>
              </a:rPr>
              <a:t> </a:t>
            </a:r>
            <a:endParaRPr lang="pt-BR" sz="1200" dirty="0" smtClean="0">
              <a:solidFill>
                <a:schemeClr val="tx2"/>
              </a:solidFill>
            </a:endParaRPr>
          </a:p>
          <a:p>
            <a:pPr lvl="1"/>
            <a:r>
              <a:rPr lang="pt-BR" sz="1200" dirty="0" smtClean="0">
                <a:solidFill>
                  <a:schemeClr val="tx2"/>
                </a:solidFill>
              </a:rPr>
              <a:t>Getnet </a:t>
            </a:r>
            <a:r>
              <a:rPr lang="pt-BR" sz="1200" dirty="0">
                <a:solidFill>
                  <a:schemeClr val="tx2"/>
                </a:solidFill>
              </a:rPr>
              <a:t>recomenda  publicar pelo valor máximo para alguns ramos apenas [mais frequentes].</a:t>
            </a:r>
          </a:p>
          <a:p>
            <a:r>
              <a:rPr lang="pt-BR" sz="1200" b="1" dirty="0">
                <a:solidFill>
                  <a:schemeClr val="tx2"/>
                </a:solidFill>
              </a:rPr>
              <a:t>Taxa de antecipação: </a:t>
            </a:r>
            <a:endParaRPr lang="pt-BR" sz="1200" b="1" dirty="0" smtClean="0">
              <a:solidFill>
                <a:schemeClr val="tx2"/>
              </a:solidFill>
            </a:endParaRPr>
          </a:p>
          <a:p>
            <a:pPr lvl="1"/>
            <a:r>
              <a:rPr lang="pt-BR" sz="1200" dirty="0" smtClean="0">
                <a:solidFill>
                  <a:schemeClr val="tx2"/>
                </a:solidFill>
              </a:rPr>
              <a:t>Banrisul </a:t>
            </a:r>
            <a:r>
              <a:rPr lang="pt-BR" sz="1200" dirty="0">
                <a:solidFill>
                  <a:schemeClr val="tx2"/>
                </a:solidFill>
              </a:rPr>
              <a:t>reforça não publicação já aceita pelo BACEN</a:t>
            </a:r>
          </a:p>
          <a:p>
            <a:r>
              <a:rPr lang="pt-BR" sz="1200" b="1" dirty="0">
                <a:solidFill>
                  <a:schemeClr val="tx2"/>
                </a:solidFill>
              </a:rPr>
              <a:t>Descrição dos serviços: </a:t>
            </a:r>
            <a:endParaRPr lang="pt-BR" sz="1200" b="1" dirty="0" smtClean="0">
              <a:solidFill>
                <a:schemeClr val="tx2"/>
              </a:solidFill>
            </a:endParaRPr>
          </a:p>
          <a:p>
            <a:pPr lvl="1"/>
            <a:r>
              <a:rPr lang="pt-BR" sz="1200" dirty="0" smtClean="0">
                <a:solidFill>
                  <a:schemeClr val="tx2"/>
                </a:solidFill>
              </a:rPr>
              <a:t>Banrisul </a:t>
            </a:r>
            <a:r>
              <a:rPr lang="pt-BR" sz="1200" b="1" dirty="0">
                <a:solidFill>
                  <a:schemeClr val="tx2"/>
                </a:solidFill>
              </a:rPr>
              <a:t>concordou com </a:t>
            </a:r>
            <a:r>
              <a:rPr lang="pt-BR" sz="1200" dirty="0" smtClean="0">
                <a:solidFill>
                  <a:schemeClr val="tx2"/>
                </a:solidFill>
              </a:rPr>
              <a:t>descrição</a:t>
            </a:r>
          </a:p>
          <a:p>
            <a:pPr lvl="1"/>
            <a:r>
              <a:rPr lang="pt-BR" sz="1200" dirty="0" smtClean="0">
                <a:solidFill>
                  <a:schemeClr val="tx2"/>
                </a:solidFill>
              </a:rPr>
              <a:t>GetNet </a:t>
            </a:r>
            <a:r>
              <a:rPr lang="pt-BR" sz="1200" dirty="0">
                <a:solidFill>
                  <a:schemeClr val="tx2"/>
                </a:solidFill>
              </a:rPr>
              <a:t>recomenda que sejam validadas pelo jurídico </a:t>
            </a:r>
            <a:r>
              <a:rPr lang="pt-BR" sz="1200" dirty="0" smtClean="0">
                <a:solidFill>
                  <a:schemeClr val="tx2"/>
                </a:solidFill>
              </a:rPr>
              <a:t>ABECS e </a:t>
            </a:r>
            <a:r>
              <a:rPr lang="pt-BR" sz="1200" dirty="0">
                <a:solidFill>
                  <a:schemeClr val="tx2"/>
                </a:solidFill>
              </a:rPr>
              <a:t>Pinheiro Neto antes de aprovado; </a:t>
            </a:r>
          </a:p>
          <a:p>
            <a:pPr marL="0" indent="0">
              <a:buNone/>
            </a:pPr>
            <a:endParaRPr lang="pt-BR" sz="1200" dirty="0">
              <a:solidFill>
                <a:schemeClr val="tx2"/>
              </a:solidFill>
            </a:endParaRPr>
          </a:p>
        </p:txBody>
      </p:sp>
    </p:spTree>
    <p:extLst>
      <p:ext uri="{BB962C8B-B14F-4D97-AF65-F5344CB8AC3E}">
        <p14:creationId xmlns:p14="http://schemas.microsoft.com/office/powerpoint/2010/main" val="4293138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2400" b="1" dirty="0"/>
              <a:t>Recomendações do GT </a:t>
            </a:r>
            <a:r>
              <a:rPr lang="pt-BR" sz="2400" b="1" dirty="0" smtClean="0"/>
              <a:t>para validação no Comitê de Credenciadoras de 02/07/2015</a:t>
            </a:r>
            <a:endParaRPr lang="pt-BR" sz="2400" b="1" dirty="0"/>
          </a:p>
        </p:txBody>
      </p:sp>
      <p:sp>
        <p:nvSpPr>
          <p:cNvPr id="3" name="Espaço Reservado para Conteúdo 2"/>
          <p:cNvSpPr>
            <a:spLocks noGrp="1"/>
          </p:cNvSpPr>
          <p:nvPr>
            <p:ph idx="1"/>
          </p:nvPr>
        </p:nvSpPr>
        <p:spPr>
          <a:xfrm>
            <a:off x="251520" y="998730"/>
            <a:ext cx="8730970" cy="5400600"/>
          </a:xfrm>
        </p:spPr>
        <p:txBody>
          <a:bodyPr>
            <a:noAutofit/>
          </a:bodyPr>
          <a:lstStyle/>
          <a:p>
            <a:pPr marL="177800" lvl="0" indent="-177800"/>
            <a:r>
              <a:rPr lang="pt-BR" sz="1000" b="1" i="1" u="sng" dirty="0"/>
              <a:t>Cielo, 17/06/2015, Fabiola Sacani:  </a:t>
            </a:r>
            <a:r>
              <a:rPr lang="pt-BR" sz="1000" i="1" dirty="0"/>
              <a:t>“Conforme parecer anterior, ratificamos que a linha que trata das multas e penalidades decorrentes dos acordos de incentivo não deveriam constar da tabela, pois dizem respeito a negociações especiais com um público específico de clientes. Além disso, a natureza desta cobrança é de indenização/multa e não de serviço/produto (anexo 1). Slide 5 alterar a nomenclatura de tarifa de administração para taxa de administração (anexo 2</a:t>
            </a:r>
            <a:r>
              <a:rPr lang="pt-BR" sz="1000" i="1" dirty="0" smtClean="0"/>
              <a:t>).”</a:t>
            </a:r>
          </a:p>
          <a:p>
            <a:pPr marL="177800" indent="-177800" algn="ctr"/>
            <a:r>
              <a:rPr lang="pt-BR" sz="1000" b="1" i="1" dirty="0">
                <a:solidFill>
                  <a:schemeClr val="tx2"/>
                </a:solidFill>
              </a:rPr>
              <a:t>Conclusão 02/07/2015: </a:t>
            </a:r>
            <a:r>
              <a:rPr lang="pt-BR" sz="1000" i="1" dirty="0">
                <a:solidFill>
                  <a:schemeClr val="tx2"/>
                </a:solidFill>
              </a:rPr>
              <a:t>Aceito pelo Comitê </a:t>
            </a:r>
            <a:r>
              <a:rPr lang="pt-BR" sz="1000" i="1" dirty="0" smtClean="0">
                <a:solidFill>
                  <a:schemeClr val="tx2"/>
                </a:solidFill>
              </a:rPr>
              <a:t>retirar multas por não atingimento de metas da tabela</a:t>
            </a:r>
            <a:endParaRPr lang="pt-BR" sz="1000" dirty="0"/>
          </a:p>
          <a:p>
            <a:pPr marL="177800" lvl="0" indent="-177800"/>
            <a:r>
              <a:rPr lang="pt-BR" sz="1000" b="1" i="1" u="sng" dirty="0"/>
              <a:t>Banrisul, 18/06/2015, Neiva Streck: </a:t>
            </a:r>
            <a:r>
              <a:rPr lang="pt-BR" sz="1000" dirty="0"/>
              <a:t>“ </a:t>
            </a:r>
            <a:r>
              <a:rPr lang="pt-BR" sz="1000" i="1" dirty="0"/>
              <a:t>A “Proposta Apresentação BACEN” em anexo foi validada pela Diretoria da Banrisul Cartões e foi solicitado que seja excluída a identificação dos nomes das bandeiras, pois isso limitará a cobrança da tarifa e impedirá que seja aplicada a outras bandeiras que surgirem, implicando em uma alteração dessa tarifa junto ao BACEN ou na criação de uma nova tarifa se isso ocorrer. ·         No slide 7,</a:t>
            </a:r>
            <a:r>
              <a:rPr lang="pt-BR" sz="1000" b="1" i="1" dirty="0"/>
              <a:t> “TARIFA DE GESTÃO DE CADASTRO E HABILITAÇÃO DE BANDEIRAS  (INSTITUIDOR DE ARRANJO DE PAGAMENTO - IAP).  </a:t>
            </a:r>
            <a:r>
              <a:rPr lang="pt-BR" sz="1000" i="1" dirty="0"/>
              <a:t>Remuneração dos serviços relacionados aos processos de credenciamento </a:t>
            </a:r>
            <a:r>
              <a:rPr lang="pt-BR" sz="1000" i="1" strike="sngStrike" dirty="0"/>
              <a:t>para as bandeiras abertas Visa e Mastercard</a:t>
            </a:r>
            <a:r>
              <a:rPr lang="pt-BR" sz="1000" i="1" dirty="0"/>
              <a:t>, que incluem: ....” ·         No slide 10, </a:t>
            </a:r>
            <a:r>
              <a:rPr lang="pt-BR" sz="1000" b="1" i="1" dirty="0"/>
              <a:t>TARIFA DE CONECTIVIDADE - </a:t>
            </a:r>
            <a:r>
              <a:rPr lang="pt-BR" sz="1000" i="1" u="sng" dirty="0"/>
              <a:t>OFERTA BÁSICA:</a:t>
            </a:r>
            <a:r>
              <a:rPr lang="pt-BR" sz="1000" i="1" dirty="0"/>
              <a:t> Valor Máximo em R$ por mês por terminal conexão para acesso ao pacote de Bandeiras (Instituidoras de Arranjos de Pagamento - IAP) </a:t>
            </a:r>
            <a:r>
              <a:rPr lang="pt-BR" sz="1000" i="1" strike="sngStrike" dirty="0"/>
              <a:t>abertas (Visa e Mastercard)</a:t>
            </a:r>
            <a:r>
              <a:rPr lang="pt-BR" sz="1000" i="1" dirty="0"/>
              <a:t> para as quais a Credenciadora faz autorização, liquidação e pagamento (Full Acquirer) ou para </a:t>
            </a:r>
            <a:r>
              <a:rPr lang="pt-BR" sz="1000" i="1" strike="sngStrike" dirty="0"/>
              <a:t>2</a:t>
            </a:r>
            <a:r>
              <a:rPr lang="pt-BR" sz="1000" i="1" dirty="0"/>
              <a:t> Bandeiras básicas </a:t>
            </a:r>
            <a:r>
              <a:rPr lang="pt-BR" sz="1000" i="1" strike="sngStrike" dirty="0"/>
              <a:t>(Visa e Mastercard</a:t>
            </a:r>
            <a:r>
              <a:rPr lang="pt-BR" sz="1000" i="1" strike="sngStrike" dirty="0" smtClean="0"/>
              <a:t>).”</a:t>
            </a:r>
          </a:p>
          <a:p>
            <a:pPr marL="177800" indent="-177800" algn="ctr"/>
            <a:r>
              <a:rPr lang="pt-BR" sz="1000" b="1" i="1" dirty="0">
                <a:solidFill>
                  <a:schemeClr val="tx2"/>
                </a:solidFill>
              </a:rPr>
              <a:t>Conclusão 02/07/2015: </a:t>
            </a:r>
            <a:r>
              <a:rPr lang="pt-BR" sz="1000" i="1" dirty="0" smtClean="0">
                <a:solidFill>
                  <a:schemeClr val="tx2"/>
                </a:solidFill>
              </a:rPr>
              <a:t>Aceito pelo Comitê manter apenas “Bandeiras Abertas”</a:t>
            </a:r>
            <a:endParaRPr lang="pt-BR" sz="1000" dirty="0"/>
          </a:p>
          <a:p>
            <a:pPr marL="177800" lvl="0" indent="-177800"/>
            <a:r>
              <a:rPr lang="pt-BR" sz="1000" b="1" i="1" u="sng" dirty="0"/>
              <a:t>Bradesco, 17/06/2015, Silmara Fatima Kraide Maximo: “</a:t>
            </a:r>
            <a:r>
              <a:rPr lang="pt-BR" sz="1000" i="1" dirty="0"/>
              <a:t>Após análise dos anexos, podemos concluir que a discussão centra-se na nomenclatura das tarifas/Taxas/Serviços cobradas pelas Credenciadoras junto ao Estabelecimentos credenciados a ser levada/comunicada ao Bacen.  Do ponto de vista fiscal/tributário a nomenclatura a ser utilizada (taxa/tarifa), não tem o condão de alterar a natureza tributária das receitas/despesas. Assim, entendemos que tal ponto foge à esfera fiscal/tributária, no entanto, como se verifica no anexo, tal ponto (tarifa=valor fixo e taxa=percentual), poderia em tese, interferir no modo de cobrança de valores nas operações (questão de negócio). Assim, entendemos que não há na prática, do ponto de vista fiscal/tributário, qualquer diferenciação em se adotar uma ou outra nomenclatura (taxa/tarifa), pois em se tratando valores oriundos de serviços prestados, serão assim tributados. No entanto, no âmbito tributário em sentido estrito (regras de direito tributário voltado ao ente público), existem implicações/diferenciações voltadas à legalidade, instituição e cobrança do tributo (tarifas e taxas), sendo regras voltadas ao Ente público tributante e não às empresas regidas pelo direito privado</a:t>
            </a:r>
            <a:r>
              <a:rPr lang="pt-BR" sz="1000" i="1" dirty="0" smtClean="0"/>
              <a:t>.”</a:t>
            </a:r>
          </a:p>
          <a:p>
            <a:pPr marL="177800" lvl="0" indent="-177800"/>
            <a:r>
              <a:rPr lang="pt-BR" sz="1000" b="1" i="1" u="sng" dirty="0" smtClean="0"/>
              <a:t>Bradesco</a:t>
            </a:r>
            <a:r>
              <a:rPr lang="pt-BR" sz="1000" b="1" i="1" u="sng" dirty="0"/>
              <a:t>, </a:t>
            </a:r>
            <a:r>
              <a:rPr lang="pt-BR" sz="1000" b="1" i="1" u="sng" dirty="0" smtClean="0"/>
              <a:t>25/06/2015</a:t>
            </a:r>
            <a:r>
              <a:rPr lang="pt-BR" sz="1000" b="1" i="1" u="sng" dirty="0"/>
              <a:t>, </a:t>
            </a:r>
            <a:r>
              <a:rPr lang="pt-BR" sz="1000" b="1" i="1" u="sng" dirty="0" smtClean="0"/>
              <a:t>Esther Dalmas:  “</a:t>
            </a:r>
            <a:r>
              <a:rPr lang="pt-BR" sz="1000" i="1" dirty="0" smtClean="0"/>
              <a:t>Ratifico </a:t>
            </a:r>
            <a:r>
              <a:rPr lang="pt-BR" sz="1000" i="1" dirty="0"/>
              <a:t>o posicionamento anteriormente enviado relacionado a este assunto. Saliento que o parecer encaminhado pelo Bradesco à </a:t>
            </a:r>
            <a:r>
              <a:rPr lang="pt-BR" sz="1000" i="1" dirty="0" smtClean="0"/>
              <a:t>ABECS </a:t>
            </a:r>
            <a:r>
              <a:rPr lang="pt-BR" sz="1000" i="1" dirty="0"/>
              <a:t>via Comitê Jurídico teve avaliação exclusivamente sob o aspecto fiscal e tributário e diferenciação de tratamento neste âmbito, não considerando os impactos regulatórios e interpretações de Banco Central</a:t>
            </a:r>
            <a:r>
              <a:rPr lang="pt-BR" sz="1000" i="1" dirty="0" smtClean="0"/>
              <a:t>.”</a:t>
            </a:r>
            <a:endParaRPr lang="pt-BR" sz="1000" i="1" dirty="0"/>
          </a:p>
          <a:p>
            <a:pPr algn="ctr"/>
            <a:r>
              <a:rPr lang="pt-BR" sz="1000" b="1" i="1" dirty="0">
                <a:solidFill>
                  <a:schemeClr val="tx2"/>
                </a:solidFill>
              </a:rPr>
              <a:t>Conclusão 02/07/2015: </a:t>
            </a:r>
            <a:r>
              <a:rPr lang="pt-BR" sz="1000" i="1" dirty="0">
                <a:solidFill>
                  <a:schemeClr val="tx2"/>
                </a:solidFill>
              </a:rPr>
              <a:t>Confirmado entendimento Bradesco sobre Taxas para % vs. tarifas para R$, acatando  nossa </a:t>
            </a:r>
            <a:r>
              <a:rPr lang="pt-BR" sz="1000" i="1" dirty="0" smtClean="0">
                <a:solidFill>
                  <a:schemeClr val="tx2"/>
                </a:solidFill>
              </a:rPr>
              <a:t>Proposta </a:t>
            </a:r>
          </a:p>
          <a:p>
            <a:pPr marL="182563" indent="-182563"/>
            <a:r>
              <a:rPr lang="pt-BR" sz="1000" b="1" i="1" u="sng" dirty="0" smtClean="0"/>
              <a:t>Itaú</a:t>
            </a:r>
            <a:r>
              <a:rPr lang="pt-BR" sz="1000" b="1" i="1" u="sng" dirty="0"/>
              <a:t>, 19/06/2015: “Juliana Molinari A S Cunha: </a:t>
            </a:r>
            <a:r>
              <a:rPr lang="pt-BR" sz="1000" i="1" dirty="0"/>
              <a:t>“Esclareço que verificamos a existência de risco da padronização da forma de cobrança (semanal ou mensal ou bimestral; por transação ou por % do volume; variável ou fixa etc.) ser considerada instrumento de limitação da concorrência (Lei 12.529/11, art. 36, §3, inc. II). Em razão disso, excluímos as previsões relacionadas a essas condições.  Quanto à divulgação do valor máximo da Taxa de Administração, a princípio, entendemos que temos autorização por via normativa (Inciso V, do Art. 15, da Resolução 3919/10) para proceder dessa forma, o que afastaria o risco de configuração de ilícito concorrencial. Contudo, solicitamos que o Pinheiro </a:t>
            </a:r>
            <a:r>
              <a:rPr lang="pt-BR" sz="1000" i="1" dirty="0" smtClean="0"/>
              <a:t>Neto, </a:t>
            </a:r>
            <a:r>
              <a:rPr lang="pt-BR" sz="1000" i="1" dirty="0"/>
              <a:t>responsável pelo suporte jurídico à ABECS nesse projeto, seja consultado a respeito desse ponto</a:t>
            </a:r>
            <a:r>
              <a:rPr lang="pt-BR" sz="1000" i="1" dirty="0" smtClean="0"/>
              <a:t>.”</a:t>
            </a:r>
          </a:p>
          <a:p>
            <a:pPr marL="182563" indent="-182563" algn="ctr"/>
            <a:r>
              <a:rPr lang="pt-BR" sz="1000" b="1" i="1" dirty="0">
                <a:solidFill>
                  <a:schemeClr val="tx2"/>
                </a:solidFill>
              </a:rPr>
              <a:t>Conclusão 02/07/2015: </a:t>
            </a:r>
            <a:r>
              <a:rPr lang="pt-BR" sz="1000" i="1" dirty="0">
                <a:solidFill>
                  <a:schemeClr val="tx2"/>
                </a:solidFill>
              </a:rPr>
              <a:t>Aceito pelo Comitê </a:t>
            </a:r>
            <a:r>
              <a:rPr lang="pt-BR" sz="1000" i="1" dirty="0" smtClean="0">
                <a:solidFill>
                  <a:schemeClr val="tx2"/>
                </a:solidFill>
              </a:rPr>
              <a:t>apresentar ao BACEN </a:t>
            </a:r>
            <a:r>
              <a:rPr lang="pt-BR" sz="1000" i="1" dirty="0">
                <a:solidFill>
                  <a:schemeClr val="tx2"/>
                </a:solidFill>
              </a:rPr>
              <a:t>e normatizar </a:t>
            </a:r>
            <a:r>
              <a:rPr lang="pt-BR" sz="1000" i="1" dirty="0" smtClean="0">
                <a:solidFill>
                  <a:schemeClr val="tx2"/>
                </a:solidFill>
              </a:rPr>
              <a:t>a versão resumida. Em relação à forma de cobrança, não deve haver obrigatoriedade de padronização, mas apenas de indicar na publicação qual o formato da cobrança.</a:t>
            </a:r>
            <a:endParaRPr lang="pt-BR" sz="1000" dirty="0"/>
          </a:p>
          <a:p>
            <a:pPr marL="182563" indent="-182563"/>
            <a:endParaRPr lang="pt-BR" sz="1000" dirty="0"/>
          </a:p>
        </p:txBody>
      </p:sp>
    </p:spTree>
    <p:extLst>
      <p:ext uri="{BB962C8B-B14F-4D97-AF65-F5344CB8AC3E}">
        <p14:creationId xmlns:p14="http://schemas.microsoft.com/office/powerpoint/2010/main" val="34071860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2400" b="1" dirty="0"/>
              <a:t>Recomendações do GT </a:t>
            </a:r>
            <a:r>
              <a:rPr lang="pt-BR" sz="2400" b="1" dirty="0" smtClean="0"/>
              <a:t>para validação final anterior ao Comitê de Credenciadoras de 02/07/2015</a:t>
            </a:r>
            <a:endParaRPr lang="pt-BR" sz="24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488" y="2383162"/>
            <a:ext cx="4572000"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7095" y="1062420"/>
            <a:ext cx="3480387" cy="261029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23676" y="3789040"/>
            <a:ext cx="3483806" cy="252459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ixaDeTexto 4"/>
          <p:cNvSpPr txBox="1"/>
          <p:nvPr/>
        </p:nvSpPr>
        <p:spPr>
          <a:xfrm>
            <a:off x="521550" y="1062420"/>
            <a:ext cx="1445717" cy="369332"/>
          </a:xfrm>
          <a:prstGeom prst="rect">
            <a:avLst/>
          </a:prstGeom>
          <a:noFill/>
        </p:spPr>
        <p:txBody>
          <a:bodyPr wrap="none" rtlCol="0">
            <a:spAutoFit/>
          </a:bodyPr>
          <a:lstStyle/>
          <a:p>
            <a:r>
              <a:rPr lang="pt-BR" dirty="0" smtClean="0"/>
              <a:t>Sugestão Itau</a:t>
            </a:r>
            <a:endParaRPr lang="pt-BR" dirty="0"/>
          </a:p>
        </p:txBody>
      </p:sp>
    </p:spTree>
    <p:extLst>
      <p:ext uri="{BB962C8B-B14F-4D97-AF65-F5344CB8AC3E}">
        <p14:creationId xmlns:p14="http://schemas.microsoft.com/office/powerpoint/2010/main" val="22239036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2400" b="1" dirty="0" smtClean="0"/>
              <a:t>Consenso </a:t>
            </a:r>
            <a:r>
              <a:rPr lang="pt-BR" sz="2400" b="1" dirty="0"/>
              <a:t>do GT para validação final </a:t>
            </a:r>
            <a:r>
              <a:rPr lang="pt-BR" sz="2400" b="1" dirty="0" smtClean="0"/>
              <a:t>do documento na reunião Comitê </a:t>
            </a:r>
            <a:r>
              <a:rPr lang="pt-BR" sz="2400" b="1" dirty="0"/>
              <a:t>de Credenciadoras de 02/07/2015</a:t>
            </a:r>
            <a:endParaRPr lang="pt-BR" sz="2400" dirty="0"/>
          </a:p>
        </p:txBody>
      </p:sp>
      <p:sp>
        <p:nvSpPr>
          <p:cNvPr id="3" name="Retângulo 2"/>
          <p:cNvSpPr/>
          <p:nvPr/>
        </p:nvSpPr>
        <p:spPr>
          <a:xfrm>
            <a:off x="386535" y="1133745"/>
            <a:ext cx="8595955" cy="4478149"/>
          </a:xfrm>
          <a:prstGeom prst="rect">
            <a:avLst/>
          </a:prstGeom>
        </p:spPr>
        <p:txBody>
          <a:bodyPr wrap="square">
            <a:spAutoFit/>
          </a:bodyPr>
          <a:lstStyle/>
          <a:p>
            <a:pPr lvl="0"/>
            <a:r>
              <a:rPr lang="pt-BR" sz="1500" b="1" i="1" u="sng" dirty="0"/>
              <a:t>Bradesco, 17/06/2015, Silmara Fatima Kraide Maximo</a:t>
            </a:r>
            <a:r>
              <a:rPr lang="pt-BR" sz="1500" dirty="0"/>
              <a:t>: </a:t>
            </a:r>
            <a:r>
              <a:rPr lang="pt-BR" sz="1500" i="1" dirty="0"/>
              <a:t>“Após análise dos anexos, podemos concluir que a discussão centra-se na nomenclatura das tarifas/Taxas/Serviços cobradas pelas Credenciadoras junto ao Estabelecimentos credenciados a ser levada/comunicada ao Bacen.  Do ponto de vista fiscal/tributário a nomenclatura a ser utilizada (taxa/tarifa), não tem o condão de alterar a natureza tributária das receitas/despesas. Assim, entendemos que tal ponto foge à esfera fiscal/tributária, no entanto, como se verifica no anexo, tal ponto (tarifa=valor fixo e taxa=percentual), poderia em tese, interferir no modo de cobrança de valores nas operações (questão de negócio). Assim, entendemos que não há na prática, do ponto de vista fiscal/tributário, qualquer diferenciação em se adotar uma ou outra nomenclatura (taxa/tarifa), pois em se tratando valores oriundos de serviços prestados, serão assim tributados. No entanto, no âmbito tributário em sentido estrito (regras de direito tributário voltado ao ente público), existem implicações/diferenciações voltadas à legalidade, instituição e cobrança do tributo (tarifas e taxas), sendo regras voltadas ao Ente público tributante e não às empresas regidas pelo direito privado</a:t>
            </a:r>
            <a:r>
              <a:rPr lang="pt-BR" sz="1500" i="1" dirty="0" smtClean="0"/>
              <a:t>.”</a:t>
            </a:r>
          </a:p>
          <a:p>
            <a:pPr lvl="0"/>
            <a:endParaRPr lang="pt-BR" sz="1500" i="1" dirty="0"/>
          </a:p>
          <a:p>
            <a:r>
              <a:rPr lang="pt-BR" sz="1500" b="1" i="1" u="sng" dirty="0"/>
              <a:t>Bradesco, 25/06/2015, Esther Dalmas:  “</a:t>
            </a:r>
            <a:r>
              <a:rPr lang="pt-BR" sz="1500" i="1" u="sng" dirty="0"/>
              <a:t>Ratifico</a:t>
            </a:r>
            <a:r>
              <a:rPr lang="pt-BR" sz="1500" i="1" dirty="0"/>
              <a:t> o posicionamento anteriormente enviado relacionado a este assunto. Saliento que o parecer encaminhado pelo Bradesco à </a:t>
            </a:r>
            <a:r>
              <a:rPr lang="pt-BR" sz="1500" i="1" dirty="0" smtClean="0"/>
              <a:t>ABECS </a:t>
            </a:r>
            <a:r>
              <a:rPr lang="pt-BR" sz="1500" i="1" dirty="0"/>
              <a:t>via Comitê Jurídico teve avaliação exclusivamente sob o aspecto fiscal e tributário e diferenciação de tratamento neste âmbito, não considerando os impactos regulatórios e interpretações de Banco Central.”</a:t>
            </a:r>
          </a:p>
          <a:p>
            <a:pPr lvl="0"/>
            <a:endParaRPr lang="pt-BR" sz="1500" dirty="0" smtClean="0"/>
          </a:p>
          <a:p>
            <a:pPr lvl="0"/>
            <a:endParaRPr lang="pt-BR" sz="1500" i="1" dirty="0"/>
          </a:p>
        </p:txBody>
      </p:sp>
    </p:spTree>
    <p:extLst>
      <p:ext uri="{BB962C8B-B14F-4D97-AF65-F5344CB8AC3E}">
        <p14:creationId xmlns:p14="http://schemas.microsoft.com/office/powerpoint/2010/main" val="1027183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Retângulo de cantos arredondados 7"/>
          <p:cNvSpPr/>
          <p:nvPr/>
        </p:nvSpPr>
        <p:spPr>
          <a:xfrm>
            <a:off x="414787" y="1133745"/>
            <a:ext cx="1951968" cy="5130570"/>
          </a:xfrm>
          <a:prstGeom prst="roundRect">
            <a:avLst>
              <a:gd name="adj" fmla="val 9613"/>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pt-BR" sz="1600" b="1" dirty="0" smtClean="0">
                <a:solidFill>
                  <a:schemeClr val="bg1"/>
                </a:solidFill>
              </a:rPr>
              <a:t>1. TAXA </a:t>
            </a:r>
            <a:r>
              <a:rPr lang="pt-BR" sz="1600" b="1" dirty="0">
                <a:solidFill>
                  <a:schemeClr val="bg1"/>
                </a:solidFill>
              </a:rPr>
              <a:t>DE ADMINISTRAÇÃO</a:t>
            </a:r>
          </a:p>
        </p:txBody>
      </p:sp>
      <p:sp>
        <p:nvSpPr>
          <p:cNvPr id="4" name="Retângulo 3"/>
          <p:cNvSpPr/>
          <p:nvPr/>
        </p:nvSpPr>
        <p:spPr>
          <a:xfrm>
            <a:off x="2411759" y="1043735"/>
            <a:ext cx="6525726" cy="338554"/>
          </a:xfrm>
          <a:prstGeom prst="rect">
            <a:avLst/>
          </a:prstGeom>
        </p:spPr>
        <p:txBody>
          <a:bodyPr wrap="square">
            <a:spAutoFit/>
          </a:bodyPr>
          <a:lstStyle/>
          <a:p>
            <a:pPr lvl="0"/>
            <a:r>
              <a:rPr lang="pt-BR" sz="1600" b="1" dirty="0" smtClean="0">
                <a:solidFill>
                  <a:srgbClr val="00B050"/>
                </a:solidFill>
              </a:rPr>
              <a:t>Exemplo de Tabela</a:t>
            </a:r>
            <a:endParaRPr lang="pt-BR" sz="1600" b="1" dirty="0">
              <a:solidFill>
                <a:srgbClr val="00B050"/>
              </a:solidFill>
            </a:endParaRPr>
          </a:p>
        </p:txBody>
      </p:sp>
      <p:sp>
        <p:nvSpPr>
          <p:cNvPr id="7" name="Título 1"/>
          <p:cNvSpPr>
            <a:spLocks noGrp="1"/>
          </p:cNvSpPr>
          <p:nvPr>
            <p:ph type="title"/>
          </p:nvPr>
        </p:nvSpPr>
        <p:spPr>
          <a:xfrm>
            <a:off x="386535" y="260648"/>
            <a:ext cx="7233465" cy="534779"/>
          </a:xfrm>
        </p:spPr>
        <p:txBody>
          <a:bodyPr>
            <a:noAutofit/>
          </a:bodyPr>
          <a:lstStyle/>
          <a:p>
            <a:r>
              <a:rPr lang="pt-BR" sz="2200" b="1" dirty="0"/>
              <a:t>Consenso do GT para validação final do documento na reunião Comitê de Credenciadoras de 02/07/2015</a:t>
            </a:r>
            <a:endParaRPr lang="pt-BR" sz="2200" dirty="0"/>
          </a:p>
        </p:txBody>
      </p:sp>
      <p:graphicFrame>
        <p:nvGraphicFramePr>
          <p:cNvPr id="2" name="Tabela 1"/>
          <p:cNvGraphicFramePr>
            <a:graphicFrameLocks noGrp="1"/>
          </p:cNvGraphicFramePr>
          <p:nvPr>
            <p:extLst>
              <p:ext uri="{D42A27DB-BD31-4B8C-83A1-F6EECF244321}">
                <p14:modId xmlns:p14="http://schemas.microsoft.com/office/powerpoint/2010/main" val="1092427209"/>
              </p:ext>
            </p:extLst>
          </p:nvPr>
        </p:nvGraphicFramePr>
        <p:xfrm>
          <a:off x="2501770" y="1397002"/>
          <a:ext cx="6407290" cy="4195145"/>
        </p:xfrm>
        <a:graphic>
          <a:graphicData uri="http://schemas.openxmlformats.org/drawingml/2006/table">
            <a:tbl>
              <a:tblPr firstRow="1" bandRow="1">
                <a:tableStyleId>{7DF18680-E054-41AD-8BC1-D1AEF772440D}</a:tableStyleId>
              </a:tblPr>
              <a:tblGrid>
                <a:gridCol w="1980220"/>
                <a:gridCol w="990110"/>
                <a:gridCol w="720080"/>
                <a:gridCol w="765085"/>
                <a:gridCol w="945105"/>
                <a:gridCol w="1006690"/>
              </a:tblGrid>
              <a:tr h="470248">
                <a:tc>
                  <a:txBody>
                    <a:bodyPr/>
                    <a:lstStyle/>
                    <a:p>
                      <a:pPr algn="ctr"/>
                      <a:r>
                        <a:rPr lang="pt-BR" sz="1400" dirty="0" smtClean="0"/>
                        <a:t>Valor Máximo Por Segmento</a:t>
                      </a:r>
                      <a:endParaRPr lang="pt-BR" sz="1400" dirty="0"/>
                    </a:p>
                  </a:txBody>
                  <a:tcPr anchor="ctr"/>
                </a:tc>
                <a:tc>
                  <a:txBody>
                    <a:bodyPr/>
                    <a:lstStyle/>
                    <a:p>
                      <a:pPr algn="ctr"/>
                      <a:r>
                        <a:rPr lang="pt-BR" sz="1400" dirty="0" smtClean="0"/>
                        <a:t>MCC Referência </a:t>
                      </a:r>
                      <a:endParaRPr lang="pt-BR" sz="1400" dirty="0"/>
                    </a:p>
                  </a:txBody>
                  <a:tcPr anchor="ctr"/>
                </a:tc>
                <a:tc>
                  <a:txBody>
                    <a:bodyPr/>
                    <a:lstStyle/>
                    <a:p>
                      <a:pPr algn="ctr"/>
                      <a:r>
                        <a:rPr lang="pt-BR" sz="1400" dirty="0" smtClean="0"/>
                        <a:t>Débito</a:t>
                      </a:r>
                      <a:endParaRPr lang="pt-BR"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400" dirty="0" smtClean="0"/>
                        <a:t>Crédito </a:t>
                      </a:r>
                    </a:p>
                    <a:p>
                      <a:pPr marL="0" marR="0" indent="0" algn="ctr" defTabSz="914400" rtl="0" eaLnBrk="1" fontAlgn="auto" latinLnBrk="0" hangingPunct="1">
                        <a:lnSpc>
                          <a:spcPct val="100000"/>
                        </a:lnSpc>
                        <a:spcBef>
                          <a:spcPts val="0"/>
                        </a:spcBef>
                        <a:spcAft>
                          <a:spcPts val="0"/>
                        </a:spcAft>
                        <a:buClrTx/>
                        <a:buSzTx/>
                        <a:buFontTx/>
                        <a:buNone/>
                        <a:tabLst/>
                        <a:defRPr/>
                      </a:pPr>
                      <a:r>
                        <a:rPr lang="pt-BR" sz="1400" dirty="0" smtClean="0"/>
                        <a:t>À Vista</a:t>
                      </a:r>
                    </a:p>
                  </a:txBody>
                  <a:tcPr anchor="ctr"/>
                </a:tc>
                <a:tc>
                  <a:txBody>
                    <a:bodyPr/>
                    <a:lstStyle/>
                    <a:p>
                      <a:pPr algn="ctr"/>
                      <a:r>
                        <a:rPr lang="pt-BR" sz="1400" dirty="0" smtClean="0"/>
                        <a:t>Parcelado </a:t>
                      </a:r>
                    </a:p>
                    <a:p>
                      <a:pPr algn="ctr"/>
                      <a:r>
                        <a:rPr lang="pt-BR" sz="1400" dirty="0" smtClean="0"/>
                        <a:t>2 a 6</a:t>
                      </a:r>
                      <a:endParaRPr lang="pt-BR" sz="1400" dirty="0"/>
                    </a:p>
                  </a:txBody>
                  <a:tcPr anchor="ctr"/>
                </a:tc>
                <a:tc>
                  <a:txBody>
                    <a:bodyPr/>
                    <a:lstStyle/>
                    <a:p>
                      <a:pPr algn="ctr"/>
                      <a:r>
                        <a:rPr lang="pt-BR" sz="1400" dirty="0" smtClean="0"/>
                        <a:t>Parcelado </a:t>
                      </a:r>
                    </a:p>
                    <a:p>
                      <a:pPr algn="ctr"/>
                      <a:r>
                        <a:rPr lang="pt-BR" sz="1400" dirty="0" smtClean="0"/>
                        <a:t>7 a 12</a:t>
                      </a:r>
                      <a:endParaRPr lang="pt-BR" sz="1400" dirty="0"/>
                    </a:p>
                  </a:txBody>
                  <a:tcPr anchor="ctr"/>
                </a:tc>
              </a:tr>
              <a:tr h="470248">
                <a:tc>
                  <a:txBody>
                    <a:bodyPr/>
                    <a:lstStyle/>
                    <a:p>
                      <a:r>
                        <a:rPr lang="pt-BR" sz="1400" dirty="0" smtClean="0"/>
                        <a:t>Supermercado</a:t>
                      </a:r>
                      <a:endParaRPr lang="pt-BR" sz="1400" dirty="0"/>
                    </a:p>
                  </a:txBody>
                  <a:tcPr/>
                </a:tc>
                <a:tc>
                  <a:txBody>
                    <a:bodyPr/>
                    <a:lstStyle/>
                    <a:p>
                      <a:pPr algn="ctr"/>
                      <a:r>
                        <a:rPr lang="pt-BR" sz="1400" dirty="0" smtClean="0"/>
                        <a:t>5411</a:t>
                      </a:r>
                      <a:endParaRPr lang="pt-BR" sz="1400" dirty="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r>
              <a:tr h="470248">
                <a:tc>
                  <a:txBody>
                    <a:bodyPr/>
                    <a:lstStyle/>
                    <a:p>
                      <a:r>
                        <a:rPr lang="pt-BR" sz="1400" dirty="0" smtClean="0"/>
                        <a:t>Posto</a:t>
                      </a:r>
                      <a:r>
                        <a:rPr lang="pt-BR" sz="1400" baseline="0" dirty="0" smtClean="0"/>
                        <a:t> de Gasolina</a:t>
                      </a:r>
                      <a:endParaRPr lang="pt-BR" sz="1400" dirty="0"/>
                    </a:p>
                  </a:txBody>
                  <a:tcPr/>
                </a:tc>
                <a:tc>
                  <a:txBody>
                    <a:bodyPr/>
                    <a:lstStyle/>
                    <a:p>
                      <a:pPr algn="ctr"/>
                      <a:r>
                        <a:rPr lang="pt-BR" sz="1400" dirty="0" smtClean="0"/>
                        <a:t>5541</a:t>
                      </a:r>
                      <a:endParaRPr lang="pt-BR" sz="1400" dirty="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r>
              <a:tr h="470248">
                <a:tc>
                  <a:txBody>
                    <a:bodyPr/>
                    <a:lstStyle/>
                    <a:p>
                      <a:r>
                        <a:rPr lang="pt-BR" sz="1400" dirty="0" smtClean="0"/>
                        <a:t>Farmácia</a:t>
                      </a:r>
                      <a:endParaRPr lang="pt-BR" sz="1400" dirty="0"/>
                    </a:p>
                  </a:txBody>
                  <a:tcPr/>
                </a:tc>
                <a:tc>
                  <a:txBody>
                    <a:bodyPr/>
                    <a:lstStyle/>
                    <a:p>
                      <a:pPr algn="ctr"/>
                      <a:r>
                        <a:rPr lang="pt-BR" sz="1400" dirty="0" smtClean="0"/>
                        <a:t>5912</a:t>
                      </a:r>
                      <a:endParaRPr lang="pt-BR" sz="1400" dirty="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r>
              <a:tr h="385249">
                <a:tc>
                  <a:txBody>
                    <a:bodyPr/>
                    <a:lstStyle/>
                    <a:p>
                      <a:r>
                        <a:rPr lang="pt-BR" sz="1400" dirty="0" smtClean="0"/>
                        <a:t>Vestuário</a:t>
                      </a:r>
                      <a:endParaRPr lang="pt-BR" sz="1400" dirty="0"/>
                    </a:p>
                  </a:txBody>
                  <a:tcPr/>
                </a:tc>
                <a:tc>
                  <a:txBody>
                    <a:bodyPr/>
                    <a:lstStyle/>
                    <a:p>
                      <a:pPr algn="ctr"/>
                      <a:r>
                        <a:rPr lang="pt-BR" sz="1400" dirty="0" smtClean="0"/>
                        <a:t>5651</a:t>
                      </a:r>
                      <a:endParaRPr lang="pt-BR" sz="1400" dirty="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r>
              <a:tr h="470248">
                <a:tc>
                  <a:txBody>
                    <a:bodyPr/>
                    <a:lstStyle/>
                    <a:p>
                      <a:r>
                        <a:rPr lang="pt-BR" sz="1400" dirty="0" smtClean="0"/>
                        <a:t>Restaurantes</a:t>
                      </a:r>
                      <a:endParaRPr lang="pt-BR" sz="1400" dirty="0"/>
                    </a:p>
                  </a:txBody>
                  <a:tcPr/>
                </a:tc>
                <a:tc>
                  <a:txBody>
                    <a:bodyPr/>
                    <a:lstStyle/>
                    <a:p>
                      <a:pPr algn="ctr"/>
                      <a:r>
                        <a:rPr lang="pt-BR" sz="1400" dirty="0" smtClean="0"/>
                        <a:t>5812</a:t>
                      </a:r>
                      <a:endParaRPr lang="pt-BR" sz="1400" dirty="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r>
              <a:tr h="470248">
                <a:tc>
                  <a:txBody>
                    <a:bodyPr/>
                    <a:lstStyle/>
                    <a:p>
                      <a:r>
                        <a:rPr lang="pt-BR" sz="1400" dirty="0" smtClean="0"/>
                        <a:t>Material de Construção</a:t>
                      </a:r>
                      <a:endParaRPr lang="pt-BR" sz="1400" dirty="0"/>
                    </a:p>
                  </a:txBody>
                  <a:tcPr/>
                </a:tc>
                <a:tc>
                  <a:txBody>
                    <a:bodyPr/>
                    <a:lstStyle/>
                    <a:p>
                      <a:pPr algn="ctr"/>
                      <a:r>
                        <a:rPr lang="pt-BR" sz="1400" dirty="0" smtClean="0"/>
                        <a:t>5211</a:t>
                      </a:r>
                      <a:endParaRPr lang="pt-BR" sz="1400" dirty="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r>
              <a:tr h="470248">
                <a:tc>
                  <a:txBody>
                    <a:bodyPr/>
                    <a:lstStyle/>
                    <a:p>
                      <a:r>
                        <a:rPr lang="pt-BR" sz="1400" strike="sngStrike" dirty="0" smtClean="0">
                          <a:solidFill>
                            <a:schemeClr val="tx1"/>
                          </a:solidFill>
                        </a:rPr>
                        <a:t>Salão de Beleza</a:t>
                      </a:r>
                      <a:endParaRPr lang="pt-BR" sz="1400" strike="sngStrike" dirty="0">
                        <a:solidFill>
                          <a:schemeClr val="tx1"/>
                        </a:solidFill>
                      </a:endParaRPr>
                    </a:p>
                  </a:txBody>
                  <a:tcPr/>
                </a:tc>
                <a:tc>
                  <a:txBody>
                    <a:bodyPr/>
                    <a:lstStyle/>
                    <a:p>
                      <a:pPr algn="ctr"/>
                      <a:r>
                        <a:rPr lang="pt-BR" sz="1400" strike="sngStrike" dirty="0" smtClean="0">
                          <a:solidFill>
                            <a:schemeClr val="tx1"/>
                          </a:solidFill>
                        </a:rPr>
                        <a:t>7230</a:t>
                      </a:r>
                      <a:endParaRPr lang="pt-BR" sz="1400" strike="sngStrike" dirty="0">
                        <a:solidFill>
                          <a:schemeClr val="tx1"/>
                        </a:solidFill>
                      </a:endParaRPr>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r>
              <a:tr h="470248">
                <a:tc>
                  <a:txBody>
                    <a:bodyPr/>
                    <a:lstStyle/>
                    <a:p>
                      <a:r>
                        <a:rPr lang="pt-BR" sz="1400" strike="sngStrike" dirty="0" smtClean="0">
                          <a:solidFill>
                            <a:schemeClr val="tx1"/>
                          </a:solidFill>
                        </a:rPr>
                        <a:t>Varejo Diverso</a:t>
                      </a:r>
                      <a:endParaRPr lang="pt-BR" sz="1400" strike="sngStrike" dirty="0">
                        <a:solidFill>
                          <a:schemeClr val="tx1"/>
                        </a:solidFill>
                      </a:endParaRPr>
                    </a:p>
                  </a:txBody>
                  <a:tcPr/>
                </a:tc>
                <a:tc>
                  <a:txBody>
                    <a:bodyPr/>
                    <a:lstStyle/>
                    <a:p>
                      <a:pPr algn="ctr"/>
                      <a:r>
                        <a:rPr lang="pt-BR" sz="1400" strike="sngStrike" dirty="0" smtClean="0">
                          <a:solidFill>
                            <a:schemeClr val="tx1"/>
                          </a:solidFill>
                        </a:rPr>
                        <a:t>5331</a:t>
                      </a:r>
                      <a:endParaRPr lang="pt-BR" sz="1400" strike="sngStrike" dirty="0">
                        <a:solidFill>
                          <a:schemeClr val="tx1"/>
                        </a:solidFill>
                      </a:endParaRPr>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r>
            </a:tbl>
          </a:graphicData>
        </a:graphic>
      </p:graphicFrame>
      <p:sp>
        <p:nvSpPr>
          <p:cNvPr id="3" name="Retângulo 2"/>
          <p:cNvSpPr/>
          <p:nvPr/>
        </p:nvSpPr>
        <p:spPr>
          <a:xfrm>
            <a:off x="2426215" y="5679250"/>
            <a:ext cx="6646285" cy="646331"/>
          </a:xfrm>
          <a:prstGeom prst="rect">
            <a:avLst/>
          </a:prstGeom>
        </p:spPr>
        <p:txBody>
          <a:bodyPr wrap="square">
            <a:spAutoFit/>
          </a:bodyPr>
          <a:lstStyle/>
          <a:p>
            <a:r>
              <a:rPr lang="pt-BR" sz="1200" b="1" i="1" dirty="0"/>
              <a:t>Conclusão 02/07/2015: </a:t>
            </a:r>
            <a:r>
              <a:rPr lang="pt-BR" sz="1200" i="1" dirty="0" smtClean="0"/>
              <a:t>Retirar Salão de Beleza (exemplo de segmento de serviços) e varejo diverso (exemplo de varejo) da publicação. Os MCCs serão usados como referencial para as credenciadoras, mas sem necessidade publicação. Além disso, ao invés de Parcelado 7 a 12, publicar Parcelado 7 ou Mais.</a:t>
            </a:r>
            <a:endParaRPr lang="pt-BR" sz="1200" i="1" dirty="0"/>
          </a:p>
        </p:txBody>
      </p:sp>
    </p:spTree>
    <p:extLst>
      <p:ext uri="{BB962C8B-B14F-4D97-AF65-F5344CB8AC3E}">
        <p14:creationId xmlns:p14="http://schemas.microsoft.com/office/powerpoint/2010/main" val="1497738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296525" y="1538790"/>
            <a:ext cx="1980221" cy="4635515"/>
          </a:xfrm>
          <a:prstGeom prst="roundRect">
            <a:avLst>
              <a:gd name="adj" fmla="val 4261"/>
            </a:avLst>
          </a:prstGeom>
          <a:solidFill>
            <a:schemeClr val="accent3"/>
          </a:solidFill>
          <a:ln w="12700">
            <a:solidFill>
              <a:schemeClr val="tx2"/>
            </a:solidFill>
          </a:ln>
        </p:spPr>
        <p:txBody>
          <a:bodyPr wrap="square" rtlCol="0" anchor="ctr">
            <a:noAutofit/>
          </a:bodyPr>
          <a:lstStyle/>
          <a:p>
            <a:pPr algn="ctr"/>
            <a:r>
              <a:rPr lang="pt-BR" sz="1600" b="1" dirty="0" smtClean="0">
                <a:solidFill>
                  <a:schemeClr val="bg1"/>
                </a:solidFill>
              </a:rPr>
              <a:t>PREVER DIRETRIZES GERAIS DE CONDUTA PARA AS CREDENCIADORAS E PADRONIZAÇÃO DA TERMINOLOGIA  DAS PRINCIPAIS REMUNERAÇÕES DEVIDAS PELO ESTABELECIMENTO CREDENCIADO</a:t>
            </a:r>
            <a:endParaRPr lang="pt-BR" sz="1600" dirty="0">
              <a:solidFill>
                <a:schemeClr val="bg1"/>
              </a:solidFill>
            </a:endParaRPr>
          </a:p>
        </p:txBody>
      </p:sp>
      <p:sp>
        <p:nvSpPr>
          <p:cNvPr id="2" name="Título 1"/>
          <p:cNvSpPr>
            <a:spLocks noGrp="1"/>
          </p:cNvSpPr>
          <p:nvPr>
            <p:ph type="title"/>
          </p:nvPr>
        </p:nvSpPr>
        <p:spPr/>
        <p:txBody>
          <a:bodyPr>
            <a:noAutofit/>
          </a:bodyPr>
          <a:lstStyle/>
          <a:p>
            <a:r>
              <a:rPr lang="pt-BR" sz="1800" dirty="0" smtClean="0"/>
              <a:t>Autorregulação ABECS – Remuneração dos Serviços das Credenciadoras</a:t>
            </a:r>
            <a:br>
              <a:rPr lang="pt-BR" sz="1800" dirty="0" smtClean="0"/>
            </a:br>
            <a:r>
              <a:rPr lang="pt-BR" sz="1800" dirty="0" smtClean="0"/>
              <a:t>Inciso I, Art.18, da Circular 3681/13 - BACEN</a:t>
            </a:r>
            <a:r>
              <a:rPr lang="pt-BR" sz="2400" dirty="0" smtClean="0"/>
              <a:t> </a:t>
            </a:r>
            <a:endParaRPr lang="pt-BR" sz="2400" dirty="0"/>
          </a:p>
        </p:txBody>
      </p:sp>
      <p:sp>
        <p:nvSpPr>
          <p:cNvPr id="3" name="Seta para a direita 2"/>
          <p:cNvSpPr/>
          <p:nvPr/>
        </p:nvSpPr>
        <p:spPr>
          <a:xfrm>
            <a:off x="2411761" y="2510459"/>
            <a:ext cx="180019" cy="2025225"/>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chemeClr val="bg1"/>
              </a:solidFill>
            </a:endParaRPr>
          </a:p>
        </p:txBody>
      </p:sp>
      <p:sp>
        <p:nvSpPr>
          <p:cNvPr id="7" name="Retângulo de cantos arredondados 6"/>
          <p:cNvSpPr/>
          <p:nvPr/>
        </p:nvSpPr>
        <p:spPr>
          <a:xfrm>
            <a:off x="4762344" y="1052148"/>
            <a:ext cx="3960440" cy="1224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itchFamily="34" charset="0"/>
              <a:buChar char="•"/>
            </a:pPr>
            <a:r>
              <a:rPr lang="pt-BR" sz="1100" dirty="0" smtClean="0">
                <a:solidFill>
                  <a:schemeClr val="tx1"/>
                </a:solidFill>
              </a:rPr>
              <a:t>Todos os estabelecimentos credenciados, em especial, os de pequeno e médio porte</a:t>
            </a:r>
          </a:p>
        </p:txBody>
      </p:sp>
      <p:sp>
        <p:nvSpPr>
          <p:cNvPr id="8" name="Retângulo de cantos arredondados 7"/>
          <p:cNvSpPr/>
          <p:nvPr/>
        </p:nvSpPr>
        <p:spPr>
          <a:xfrm>
            <a:off x="4762344" y="2371572"/>
            <a:ext cx="3981088" cy="1224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itchFamily="34" charset="0"/>
              <a:buChar char="•"/>
            </a:pPr>
            <a:r>
              <a:rPr lang="pt-BR" sz="1200" dirty="0" smtClean="0">
                <a:solidFill>
                  <a:schemeClr val="tx1"/>
                </a:solidFill>
              </a:rPr>
              <a:t>Serviços relevantes e utilizados pela maior parte do Público-Alvo</a:t>
            </a:r>
            <a:endParaRPr lang="pt-BR" sz="1200" dirty="0">
              <a:solidFill>
                <a:schemeClr val="tx1"/>
              </a:solidFill>
            </a:endParaRPr>
          </a:p>
        </p:txBody>
      </p:sp>
      <p:sp>
        <p:nvSpPr>
          <p:cNvPr id="9" name="Retângulo de cantos arredondados 8"/>
          <p:cNvSpPr/>
          <p:nvPr/>
        </p:nvSpPr>
        <p:spPr>
          <a:xfrm>
            <a:off x="4762343" y="3699030"/>
            <a:ext cx="3981089" cy="1224000"/>
          </a:xfrm>
          <a:prstGeom prst="roundRect">
            <a:avLst>
              <a:gd name="adj" fmla="val 1514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itchFamily="34" charset="0"/>
              <a:buChar char="•"/>
            </a:pPr>
            <a:r>
              <a:rPr lang="pt-BR" sz="1200" dirty="0" smtClean="0">
                <a:solidFill>
                  <a:schemeClr val="tx1"/>
                </a:solidFill>
              </a:rPr>
              <a:t>Padronização de forma a permitir a comparação das remunerações praticadas pelas Credenciadoras</a:t>
            </a:r>
          </a:p>
          <a:p>
            <a:pPr marL="285750" indent="-285750">
              <a:buFont typeface="Arial" pitchFamily="34" charset="0"/>
              <a:buChar char="•"/>
            </a:pPr>
            <a:r>
              <a:rPr lang="pt-BR" sz="1200" dirty="0" smtClean="0">
                <a:solidFill>
                  <a:schemeClr val="tx1"/>
                </a:solidFill>
              </a:rPr>
              <a:t>De fácil entendimento </a:t>
            </a:r>
          </a:p>
          <a:p>
            <a:pPr marL="285750" indent="-285750">
              <a:buFont typeface="Arial" pitchFamily="34" charset="0"/>
              <a:buChar char="•"/>
            </a:pPr>
            <a:r>
              <a:rPr lang="pt-BR" sz="1200" dirty="0" smtClean="0">
                <a:solidFill>
                  <a:schemeClr val="tx1"/>
                </a:solidFill>
              </a:rPr>
              <a:t>Em português</a:t>
            </a:r>
            <a:endParaRPr lang="pt-BR" sz="1200" dirty="0">
              <a:solidFill>
                <a:schemeClr val="tx1"/>
              </a:solidFill>
            </a:endParaRPr>
          </a:p>
        </p:txBody>
      </p:sp>
      <p:sp>
        <p:nvSpPr>
          <p:cNvPr id="10" name="Retângulo de cantos arredondados 9"/>
          <p:cNvSpPr/>
          <p:nvPr/>
        </p:nvSpPr>
        <p:spPr>
          <a:xfrm>
            <a:off x="2761626" y="1071455"/>
            <a:ext cx="1720364" cy="122400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chemeClr val="bg1"/>
                </a:solidFill>
              </a:rPr>
              <a:t>PÚBLICO-ALVO</a:t>
            </a:r>
            <a:endParaRPr lang="pt-BR" sz="1600" b="1" dirty="0">
              <a:solidFill>
                <a:schemeClr val="bg1"/>
              </a:solidFill>
            </a:endParaRPr>
          </a:p>
        </p:txBody>
      </p:sp>
      <p:sp>
        <p:nvSpPr>
          <p:cNvPr id="11" name="Retângulo de cantos arredondados 10"/>
          <p:cNvSpPr/>
          <p:nvPr/>
        </p:nvSpPr>
        <p:spPr>
          <a:xfrm>
            <a:off x="2761626" y="2365000"/>
            <a:ext cx="1720364" cy="122400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chemeClr val="bg1"/>
                </a:solidFill>
              </a:rPr>
              <a:t>ALCANCE</a:t>
            </a:r>
            <a:endParaRPr lang="pt-BR" sz="1600" b="1" dirty="0">
              <a:solidFill>
                <a:schemeClr val="bg1"/>
              </a:solidFill>
            </a:endParaRPr>
          </a:p>
        </p:txBody>
      </p:sp>
      <p:sp>
        <p:nvSpPr>
          <p:cNvPr id="12" name="Retângulo de cantos arredondados 11"/>
          <p:cNvSpPr/>
          <p:nvPr/>
        </p:nvSpPr>
        <p:spPr>
          <a:xfrm>
            <a:off x="2761626" y="3699030"/>
            <a:ext cx="1720364" cy="1224000"/>
          </a:xfrm>
          <a:prstGeom prst="roundRect">
            <a:avLst>
              <a:gd name="adj" fmla="val 14198"/>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chemeClr val="bg1"/>
                </a:solidFill>
              </a:rPr>
              <a:t>TERMINOLOGIA</a:t>
            </a:r>
            <a:endParaRPr lang="pt-BR" sz="1600" b="1" dirty="0">
              <a:solidFill>
                <a:schemeClr val="bg1"/>
              </a:solidFill>
            </a:endParaRPr>
          </a:p>
        </p:txBody>
      </p:sp>
      <p:sp>
        <p:nvSpPr>
          <p:cNvPr id="4" name="Retângulo de cantos arredondados 3"/>
          <p:cNvSpPr/>
          <p:nvPr/>
        </p:nvSpPr>
        <p:spPr>
          <a:xfrm>
            <a:off x="296525" y="1107168"/>
            <a:ext cx="1980221" cy="338554"/>
          </a:xfrm>
          <a:prstGeom prst="roundRect">
            <a:avLst>
              <a:gd name="adj" fmla="val 16667"/>
            </a:avLst>
          </a:prstGeom>
          <a:solidFill>
            <a:srgbClr val="FFFF00"/>
          </a:solidFill>
          <a:ln w="12700">
            <a:solidFill>
              <a:schemeClr val="tx2"/>
            </a:solidFill>
          </a:ln>
        </p:spPr>
        <p:txBody>
          <a:bodyPr wrap="square" rtlCol="0" anchor="ctr">
            <a:noAutofit/>
          </a:bodyPr>
          <a:lstStyle/>
          <a:p>
            <a:pPr algn="ctr"/>
            <a:r>
              <a:rPr lang="pt-BR" sz="1600" b="1" dirty="0">
                <a:solidFill>
                  <a:schemeClr val="tx2"/>
                </a:solidFill>
              </a:rPr>
              <a:t>Objetivo</a:t>
            </a:r>
          </a:p>
        </p:txBody>
      </p:sp>
      <p:sp>
        <p:nvSpPr>
          <p:cNvPr id="13" name="Retângulo de cantos arredondados 12"/>
          <p:cNvSpPr/>
          <p:nvPr/>
        </p:nvSpPr>
        <p:spPr>
          <a:xfrm>
            <a:off x="2761626" y="5004175"/>
            <a:ext cx="1720364" cy="1224000"/>
          </a:xfrm>
          <a:prstGeom prst="roundRect">
            <a:avLst>
              <a:gd name="adj" fmla="val 14198"/>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chemeClr val="bg1"/>
                </a:solidFill>
              </a:rPr>
              <a:t>CONDUTA</a:t>
            </a:r>
            <a:endParaRPr lang="pt-BR" sz="1600" b="1" dirty="0">
              <a:solidFill>
                <a:schemeClr val="bg1"/>
              </a:solidFill>
            </a:endParaRPr>
          </a:p>
        </p:txBody>
      </p:sp>
      <p:sp>
        <p:nvSpPr>
          <p:cNvPr id="14" name="Retângulo de cantos arredondados 13"/>
          <p:cNvSpPr/>
          <p:nvPr/>
        </p:nvSpPr>
        <p:spPr>
          <a:xfrm>
            <a:off x="4779890" y="5024075"/>
            <a:ext cx="3981089" cy="1224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pt-BR" sz="1200" dirty="0">
                <a:solidFill>
                  <a:schemeClr val="tx1"/>
                </a:solidFill>
              </a:rPr>
              <a:t>Previsão contratual e autorização pelo estabelecimento para cobrança da remuneração</a:t>
            </a:r>
          </a:p>
          <a:p>
            <a:pPr marL="285750" indent="-285750">
              <a:buFont typeface="Arial" pitchFamily="34" charset="0"/>
              <a:buChar char="•"/>
            </a:pPr>
            <a:r>
              <a:rPr lang="pt-BR" sz="1200" dirty="0">
                <a:solidFill>
                  <a:schemeClr val="tx1"/>
                </a:solidFill>
              </a:rPr>
              <a:t>Prazo para divulgação de nova remuneração ou alteração de preexistente</a:t>
            </a:r>
          </a:p>
          <a:p>
            <a:pPr marL="285750" indent="-285750">
              <a:buFont typeface="Arial" pitchFamily="34" charset="0"/>
              <a:buChar char="•"/>
            </a:pPr>
            <a:r>
              <a:rPr lang="pt-BR" sz="1200" dirty="0">
                <a:solidFill>
                  <a:schemeClr val="tx1"/>
                </a:solidFill>
              </a:rPr>
              <a:t>Divulgação nos sites das Credenciadoras</a:t>
            </a:r>
          </a:p>
          <a:p>
            <a:pPr marL="285750" indent="-285750">
              <a:buFont typeface="Arial" pitchFamily="34" charset="0"/>
              <a:buChar char="•"/>
            </a:pPr>
            <a:r>
              <a:rPr lang="pt-BR" sz="1200" dirty="0">
                <a:solidFill>
                  <a:schemeClr val="tx1"/>
                </a:solidFill>
              </a:rPr>
              <a:t>Princípios gerais de transparência</a:t>
            </a:r>
          </a:p>
        </p:txBody>
      </p:sp>
    </p:spTree>
    <p:extLst>
      <p:ext uri="{BB962C8B-B14F-4D97-AF65-F5344CB8AC3E}">
        <p14:creationId xmlns:p14="http://schemas.microsoft.com/office/powerpoint/2010/main" val="1080143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414786" y="1799955"/>
            <a:ext cx="8207663" cy="61200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bg1"/>
                </a:solidFill>
              </a:rPr>
              <a:t>1. </a:t>
            </a:r>
            <a:r>
              <a:rPr lang="pt-BR" sz="1600" b="1" dirty="0" smtClean="0">
                <a:solidFill>
                  <a:schemeClr val="bg1"/>
                </a:solidFill>
              </a:rPr>
              <a:t>TAXA </a:t>
            </a:r>
            <a:r>
              <a:rPr lang="pt-BR" sz="1600" b="1" dirty="0">
                <a:solidFill>
                  <a:schemeClr val="bg1"/>
                </a:solidFill>
              </a:rPr>
              <a:t>DE ADMINISTRAÇÃO</a:t>
            </a:r>
          </a:p>
        </p:txBody>
      </p:sp>
      <p:sp>
        <p:nvSpPr>
          <p:cNvPr id="8" name="Retângulo de cantos arredondados 7"/>
          <p:cNvSpPr/>
          <p:nvPr/>
        </p:nvSpPr>
        <p:spPr>
          <a:xfrm>
            <a:off x="414786" y="2444106"/>
            <a:ext cx="8207663" cy="61200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chemeClr val="bg1"/>
                </a:solidFill>
              </a:rPr>
              <a:t>2. TARIFA DE </a:t>
            </a:r>
            <a:r>
              <a:rPr lang="pt-BR" sz="1600" b="1" dirty="0">
                <a:solidFill>
                  <a:schemeClr val="bg1"/>
                </a:solidFill>
              </a:rPr>
              <a:t>GESTÃO DE CADASTRO E HABILITAÇÃO DE </a:t>
            </a:r>
            <a:r>
              <a:rPr lang="pt-BR" sz="1600" b="1" dirty="0" smtClean="0">
                <a:solidFill>
                  <a:schemeClr val="bg1"/>
                </a:solidFill>
              </a:rPr>
              <a:t>BANDEIRAS</a:t>
            </a:r>
          </a:p>
          <a:p>
            <a:pPr algn="ctr"/>
            <a:r>
              <a:rPr lang="pt-BR" sz="1600" b="1" dirty="0" smtClean="0">
                <a:solidFill>
                  <a:schemeClr val="bg1"/>
                </a:solidFill>
              </a:rPr>
              <a:t> </a:t>
            </a:r>
            <a:r>
              <a:rPr lang="pt-BR" sz="1600" b="1" dirty="0">
                <a:solidFill>
                  <a:schemeClr val="bg1"/>
                </a:solidFill>
              </a:rPr>
              <a:t>(INSTITUIDOR DE ARRANJO DE PAGAMENTO - IAP)</a:t>
            </a:r>
          </a:p>
        </p:txBody>
      </p:sp>
      <p:sp>
        <p:nvSpPr>
          <p:cNvPr id="11" name="Retângulo de cantos arredondados 10"/>
          <p:cNvSpPr/>
          <p:nvPr/>
        </p:nvSpPr>
        <p:spPr>
          <a:xfrm>
            <a:off x="414786" y="3077899"/>
            <a:ext cx="8207663" cy="612000"/>
          </a:xfrm>
          <a:prstGeom prst="roundRect">
            <a:avLst>
              <a:gd name="adj" fmla="val 7564"/>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chemeClr val="bg1"/>
                </a:solidFill>
              </a:rPr>
              <a:t>3. TARIFA DE DISPONIBILIZAÇÃO DE EXTRATOS ADICIONAIS  OU ESPECIAIS</a:t>
            </a:r>
            <a:endParaRPr lang="pt-BR" sz="1600" b="1" dirty="0">
              <a:solidFill>
                <a:schemeClr val="bg1"/>
              </a:solidFill>
            </a:endParaRPr>
          </a:p>
        </p:txBody>
      </p:sp>
      <p:sp>
        <p:nvSpPr>
          <p:cNvPr id="14" name="CaixaDeTexto 13"/>
          <p:cNvSpPr txBox="1"/>
          <p:nvPr/>
        </p:nvSpPr>
        <p:spPr>
          <a:xfrm>
            <a:off x="389541" y="1043735"/>
            <a:ext cx="8232908" cy="461665"/>
          </a:xfrm>
          <a:prstGeom prst="rect">
            <a:avLst/>
          </a:prstGeom>
          <a:noFill/>
        </p:spPr>
        <p:txBody>
          <a:bodyPr wrap="square" rtlCol="0">
            <a:spAutoFit/>
          </a:bodyPr>
          <a:lstStyle/>
          <a:p>
            <a:pPr algn="ctr"/>
            <a:r>
              <a:rPr lang="pt-BR" sz="2400" b="1" dirty="0" smtClean="0">
                <a:solidFill>
                  <a:schemeClr val="accent3"/>
                </a:solidFill>
              </a:rPr>
              <a:t>Tabela Padrão</a:t>
            </a:r>
            <a:endParaRPr lang="pt-BR" sz="2400" b="1" strike="sngStrike" dirty="0">
              <a:solidFill>
                <a:srgbClr val="FF0000"/>
              </a:solidFill>
            </a:endParaRPr>
          </a:p>
        </p:txBody>
      </p:sp>
      <p:sp>
        <p:nvSpPr>
          <p:cNvPr id="15" name="Retângulo de cantos arredondados 14"/>
          <p:cNvSpPr/>
          <p:nvPr/>
        </p:nvSpPr>
        <p:spPr>
          <a:xfrm>
            <a:off x="402163" y="4401040"/>
            <a:ext cx="8207663" cy="612000"/>
          </a:xfrm>
          <a:prstGeom prst="roundRect">
            <a:avLst>
              <a:gd name="adj" fmla="val 13385"/>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chemeClr val="bg1"/>
                </a:solidFill>
              </a:rPr>
              <a:t>5. TARIFA DE CONECTIVIDADE</a:t>
            </a:r>
            <a:endParaRPr lang="pt-BR" sz="1600" b="1" dirty="0">
              <a:solidFill>
                <a:schemeClr val="bg1"/>
              </a:solidFill>
            </a:endParaRPr>
          </a:p>
        </p:txBody>
      </p:sp>
      <p:sp>
        <p:nvSpPr>
          <p:cNvPr id="16" name="Retângulo de cantos arredondados 15"/>
          <p:cNvSpPr/>
          <p:nvPr/>
        </p:nvSpPr>
        <p:spPr>
          <a:xfrm>
            <a:off x="414786" y="3744035"/>
            <a:ext cx="8207663" cy="612000"/>
          </a:xfrm>
          <a:prstGeom prst="roundRect">
            <a:avLst>
              <a:gd name="adj" fmla="val 13385"/>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chemeClr val="bg1"/>
                </a:solidFill>
              </a:rPr>
              <a:t>4. ALUGUEL DE EQUIPAMENTO </a:t>
            </a:r>
            <a:endParaRPr lang="pt-BR" sz="1600" b="1" dirty="0">
              <a:solidFill>
                <a:schemeClr val="bg1"/>
              </a:solidFill>
            </a:endParaRPr>
          </a:p>
        </p:txBody>
      </p:sp>
      <p:sp>
        <p:nvSpPr>
          <p:cNvPr id="13" name="Título 1"/>
          <p:cNvSpPr>
            <a:spLocks noGrp="1"/>
          </p:cNvSpPr>
          <p:nvPr>
            <p:ph type="title"/>
          </p:nvPr>
        </p:nvSpPr>
        <p:spPr>
          <a:xfrm>
            <a:off x="386535" y="260648"/>
            <a:ext cx="7233465" cy="534779"/>
          </a:xfrm>
        </p:spPr>
        <p:txBody>
          <a:bodyPr>
            <a:noAutofit/>
          </a:bodyPr>
          <a:lstStyle/>
          <a:p>
            <a:r>
              <a:rPr lang="pt-BR" sz="2400" dirty="0" smtClean="0"/>
              <a:t>Remuneração de </a:t>
            </a:r>
            <a:r>
              <a:rPr lang="pt-BR" sz="2400" dirty="0"/>
              <a:t>Divulgação Obrigatória nos Endereços Eletrônicos das Credenciadoras</a:t>
            </a:r>
          </a:p>
        </p:txBody>
      </p:sp>
    </p:spTree>
    <p:extLst>
      <p:ext uri="{BB962C8B-B14F-4D97-AF65-F5344CB8AC3E}">
        <p14:creationId xmlns:p14="http://schemas.microsoft.com/office/powerpoint/2010/main" val="3916661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15869" y="997997"/>
            <a:ext cx="8604000" cy="54000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bg1"/>
                </a:solidFill>
              </a:rPr>
              <a:t>1. </a:t>
            </a:r>
            <a:r>
              <a:rPr lang="pt-BR" sz="1600" b="1" dirty="0" smtClean="0">
                <a:solidFill>
                  <a:schemeClr val="bg1"/>
                </a:solidFill>
              </a:rPr>
              <a:t>TAXA </a:t>
            </a:r>
            <a:r>
              <a:rPr lang="pt-BR" sz="1600" b="1" dirty="0">
                <a:solidFill>
                  <a:schemeClr val="bg1"/>
                </a:solidFill>
              </a:rPr>
              <a:t>DE ADMINISTRAÇÃO</a:t>
            </a:r>
          </a:p>
        </p:txBody>
      </p:sp>
      <p:sp>
        <p:nvSpPr>
          <p:cNvPr id="13" name="Título 1"/>
          <p:cNvSpPr>
            <a:spLocks noGrp="1"/>
          </p:cNvSpPr>
          <p:nvPr>
            <p:ph type="title"/>
          </p:nvPr>
        </p:nvSpPr>
        <p:spPr>
          <a:xfrm>
            <a:off x="386535" y="260648"/>
            <a:ext cx="7233465" cy="534779"/>
          </a:xfrm>
        </p:spPr>
        <p:txBody>
          <a:bodyPr>
            <a:noAutofit/>
          </a:bodyPr>
          <a:lstStyle/>
          <a:p>
            <a:r>
              <a:rPr lang="pt-BR" sz="2400" dirty="0" smtClean="0"/>
              <a:t>Remuneração de Divulgação Obrigatória nos Endereços </a:t>
            </a:r>
            <a:r>
              <a:rPr lang="pt-BR" sz="2400" dirty="0"/>
              <a:t>E</a:t>
            </a:r>
            <a:r>
              <a:rPr lang="pt-BR" sz="2400" dirty="0" smtClean="0"/>
              <a:t>letrônicos das Credenciadoras</a:t>
            </a:r>
            <a:endParaRPr lang="pt-BR" sz="2400" dirty="0"/>
          </a:p>
        </p:txBody>
      </p:sp>
      <p:sp>
        <p:nvSpPr>
          <p:cNvPr id="2" name="Retângulo 1"/>
          <p:cNvSpPr/>
          <p:nvPr/>
        </p:nvSpPr>
        <p:spPr>
          <a:xfrm>
            <a:off x="315870" y="1538790"/>
            <a:ext cx="8604000" cy="1015663"/>
          </a:xfrm>
          <a:prstGeom prst="rect">
            <a:avLst/>
          </a:prstGeom>
        </p:spPr>
        <p:txBody>
          <a:bodyPr wrap="square">
            <a:spAutoFit/>
          </a:bodyPr>
          <a:lstStyle/>
          <a:p>
            <a:pPr marL="171450" indent="-171450" algn="just">
              <a:buFont typeface="Arial" pitchFamily="34" charset="0"/>
              <a:buChar char="•"/>
            </a:pPr>
            <a:r>
              <a:rPr lang="pt-BR" sz="1200" b="1" dirty="0" smtClean="0"/>
              <a:t>Fato Gerador: </a:t>
            </a:r>
            <a:r>
              <a:rPr lang="pt-BR" sz="1200" dirty="0" smtClean="0"/>
              <a:t>Captura, roteamento, transmissão, processamento </a:t>
            </a:r>
            <a:r>
              <a:rPr lang="pt-BR" sz="1200" dirty="0"/>
              <a:t>e, se aplicável, </a:t>
            </a:r>
            <a:r>
              <a:rPr lang="pt-BR" sz="1200" dirty="0" smtClean="0"/>
              <a:t>liquidação </a:t>
            </a:r>
            <a:r>
              <a:rPr lang="pt-BR" sz="1200" dirty="0"/>
              <a:t>financeira </a:t>
            </a:r>
            <a:r>
              <a:rPr lang="pt-BR" sz="1200" dirty="0" smtClean="0"/>
              <a:t>das transações realizadas nos estabelecimentos mediante uso de </a:t>
            </a:r>
            <a:r>
              <a:rPr lang="pt-BR" sz="1200" dirty="0"/>
              <a:t> contas de pagamento</a:t>
            </a:r>
            <a:r>
              <a:rPr lang="pt-BR" sz="1200" dirty="0" smtClean="0"/>
              <a:t>.</a:t>
            </a:r>
          </a:p>
          <a:p>
            <a:pPr marL="174625" lvl="1" indent="-171450" algn="just">
              <a:buFont typeface="Arial" pitchFamily="34" charset="0"/>
              <a:buChar char="•"/>
              <a:tabLst>
                <a:tab pos="273050" algn="l"/>
              </a:tabLst>
            </a:pPr>
            <a:r>
              <a:rPr lang="pt-BR" sz="1200" b="1" dirty="0" smtClean="0"/>
              <a:t>Cobrança: </a:t>
            </a:r>
            <a:r>
              <a:rPr lang="pt-BR" sz="1200" dirty="0" smtClean="0"/>
              <a:t>Em condições a serem definidas por cada credenciadora.</a:t>
            </a:r>
          </a:p>
          <a:p>
            <a:pPr marL="174625" lvl="1" indent="-171450">
              <a:buFont typeface="Arial" pitchFamily="34" charset="0"/>
              <a:buChar char="•"/>
              <a:tabLst>
                <a:tab pos="273050" algn="l"/>
              </a:tabLst>
            </a:pPr>
            <a:r>
              <a:rPr lang="pt-BR" sz="1200" b="1" dirty="0" smtClean="0"/>
              <a:t>Divulgação</a:t>
            </a:r>
            <a:r>
              <a:rPr lang="pt-BR" sz="1200" b="1" dirty="0"/>
              <a:t>: </a:t>
            </a:r>
            <a:r>
              <a:rPr lang="pt-BR" sz="1200" dirty="0" smtClean="0"/>
              <a:t>Da taxa máxima para </a:t>
            </a:r>
            <a:r>
              <a:rPr lang="pt-BR" sz="1200" dirty="0"/>
              <a:t>os principais segmentos de mercado. Variável por </a:t>
            </a:r>
            <a:r>
              <a:rPr lang="pt-BR" sz="1200" dirty="0" smtClean="0"/>
              <a:t>produto e plano de pagamento </a:t>
            </a:r>
            <a:r>
              <a:rPr lang="pt-BR" sz="1200" dirty="0"/>
              <a:t>(por exemplo: débito, crédito, voucher, pré-pago e parcelado com ou sem juros). </a:t>
            </a:r>
          </a:p>
        </p:txBody>
      </p:sp>
      <p:graphicFrame>
        <p:nvGraphicFramePr>
          <p:cNvPr id="8" name="Tabela 7"/>
          <p:cNvGraphicFramePr>
            <a:graphicFrameLocks noGrp="1"/>
          </p:cNvGraphicFramePr>
          <p:nvPr>
            <p:extLst>
              <p:ext uri="{D42A27DB-BD31-4B8C-83A1-F6EECF244321}">
                <p14:modId xmlns:p14="http://schemas.microsoft.com/office/powerpoint/2010/main" val="1288831643"/>
              </p:ext>
            </p:extLst>
          </p:nvPr>
        </p:nvGraphicFramePr>
        <p:xfrm>
          <a:off x="791580" y="2933945"/>
          <a:ext cx="7740861" cy="2467255"/>
        </p:xfrm>
        <a:graphic>
          <a:graphicData uri="http://schemas.openxmlformats.org/drawingml/2006/table">
            <a:tbl>
              <a:tblPr firstRow="1" bandRow="1">
                <a:tableStyleId>{7DF18680-E054-41AD-8BC1-D1AEF772440D}</a:tableStyleId>
              </a:tblPr>
              <a:tblGrid>
                <a:gridCol w="2791785"/>
                <a:gridCol w="1237269"/>
                <a:gridCol w="1237269"/>
                <a:gridCol w="1237269"/>
                <a:gridCol w="1237269"/>
              </a:tblGrid>
              <a:tr h="358475">
                <a:tc>
                  <a:txBody>
                    <a:bodyPr/>
                    <a:lstStyle/>
                    <a:p>
                      <a:pPr algn="ctr"/>
                      <a:r>
                        <a:rPr lang="pt-BR" sz="1400" dirty="0" smtClean="0">
                          <a:solidFill>
                            <a:schemeClr val="bg1"/>
                          </a:solidFill>
                        </a:rPr>
                        <a:t>Taxa Máxima </a:t>
                      </a:r>
                      <a:r>
                        <a:rPr lang="pt-BR" sz="1400" dirty="0" smtClean="0"/>
                        <a:t>Por Segmento</a:t>
                      </a:r>
                      <a:endParaRPr lang="pt-BR"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400" dirty="0" smtClean="0"/>
                        <a:t>Débito</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400" dirty="0" smtClean="0"/>
                        <a:t>Crédito À Vista</a:t>
                      </a:r>
                    </a:p>
                  </a:txBody>
                  <a:tcPr anchor="ctr"/>
                </a:tc>
                <a:tc>
                  <a:txBody>
                    <a:bodyPr/>
                    <a:lstStyle/>
                    <a:p>
                      <a:pPr algn="ctr"/>
                      <a:r>
                        <a:rPr lang="pt-BR" sz="1400" dirty="0" smtClean="0"/>
                        <a:t>Parcelado </a:t>
                      </a:r>
                    </a:p>
                    <a:p>
                      <a:pPr algn="ctr"/>
                      <a:r>
                        <a:rPr lang="pt-BR" sz="1400" dirty="0" smtClean="0"/>
                        <a:t>2 a 6</a:t>
                      </a:r>
                    </a:p>
                  </a:txBody>
                  <a:tcPr anchor="ctr"/>
                </a:tc>
                <a:tc>
                  <a:txBody>
                    <a:bodyPr/>
                    <a:lstStyle/>
                    <a:p>
                      <a:pPr algn="ctr"/>
                      <a:r>
                        <a:rPr lang="pt-BR" sz="1400" dirty="0" smtClean="0"/>
                        <a:t>Parcelado </a:t>
                      </a:r>
                    </a:p>
                    <a:p>
                      <a:pPr algn="ctr"/>
                      <a:r>
                        <a:rPr lang="pt-BR" sz="1400" dirty="0" smtClean="0"/>
                        <a:t>7 ou Mais</a:t>
                      </a:r>
                      <a:endParaRPr lang="pt-BR" sz="1400" dirty="0"/>
                    </a:p>
                  </a:txBody>
                  <a:tcPr anchor="ctr"/>
                </a:tc>
              </a:tr>
              <a:tr h="328859">
                <a:tc>
                  <a:txBody>
                    <a:bodyPr/>
                    <a:lstStyle/>
                    <a:p>
                      <a:r>
                        <a:rPr lang="pt-BR" sz="1400" dirty="0" smtClean="0"/>
                        <a:t>Supermercado</a:t>
                      </a:r>
                      <a:endParaRPr lang="pt-BR" sz="1400" dirty="0"/>
                    </a:p>
                  </a:txBody>
                  <a:tcPr/>
                </a:tc>
                <a:tc>
                  <a:txBody>
                    <a:bodyPr/>
                    <a:lstStyle/>
                    <a:p>
                      <a:endParaRPr lang="pt-BR" sz="140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r>
              <a:tr h="328859">
                <a:tc>
                  <a:txBody>
                    <a:bodyPr/>
                    <a:lstStyle/>
                    <a:p>
                      <a:r>
                        <a:rPr lang="pt-BR" sz="1400" dirty="0" smtClean="0"/>
                        <a:t>Posto</a:t>
                      </a:r>
                      <a:r>
                        <a:rPr lang="pt-BR" sz="1400" baseline="0" dirty="0" smtClean="0"/>
                        <a:t> de Gasolina</a:t>
                      </a:r>
                      <a:endParaRPr lang="pt-BR" sz="1400" dirty="0"/>
                    </a:p>
                  </a:txBody>
                  <a:tcPr/>
                </a:tc>
                <a:tc>
                  <a:txBody>
                    <a:bodyPr/>
                    <a:lstStyle/>
                    <a:p>
                      <a:endParaRPr lang="pt-BR" sz="140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r>
              <a:tr h="328859">
                <a:tc>
                  <a:txBody>
                    <a:bodyPr/>
                    <a:lstStyle/>
                    <a:p>
                      <a:r>
                        <a:rPr lang="pt-BR" sz="1400" dirty="0" smtClean="0"/>
                        <a:t>Farmácia</a:t>
                      </a:r>
                      <a:endParaRPr lang="pt-BR" sz="1400" dirty="0"/>
                    </a:p>
                  </a:txBody>
                  <a:tcPr/>
                </a:tc>
                <a:tc>
                  <a:txBody>
                    <a:bodyPr/>
                    <a:lstStyle/>
                    <a:p>
                      <a:endParaRPr lang="pt-BR" sz="140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r>
              <a:tr h="269417">
                <a:tc>
                  <a:txBody>
                    <a:bodyPr/>
                    <a:lstStyle/>
                    <a:p>
                      <a:r>
                        <a:rPr lang="pt-BR" sz="1400" dirty="0" smtClean="0"/>
                        <a:t>Vestuário</a:t>
                      </a:r>
                      <a:endParaRPr lang="pt-BR" sz="1400" dirty="0"/>
                    </a:p>
                  </a:txBody>
                  <a:tcPr/>
                </a:tc>
                <a:tc>
                  <a:txBody>
                    <a:bodyPr/>
                    <a:lstStyle/>
                    <a:p>
                      <a:endParaRPr lang="pt-BR" sz="140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r>
              <a:tr h="328859">
                <a:tc>
                  <a:txBody>
                    <a:bodyPr/>
                    <a:lstStyle/>
                    <a:p>
                      <a:r>
                        <a:rPr lang="pt-BR" sz="1400" dirty="0" smtClean="0"/>
                        <a:t>Restaurantes</a:t>
                      </a:r>
                      <a:endParaRPr lang="pt-BR" sz="1400" dirty="0"/>
                    </a:p>
                  </a:txBody>
                  <a:tcPr/>
                </a:tc>
                <a:tc>
                  <a:txBody>
                    <a:bodyPr/>
                    <a:lstStyle/>
                    <a:p>
                      <a:endParaRPr lang="pt-BR" sz="140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r>
              <a:tr h="328859">
                <a:tc>
                  <a:txBody>
                    <a:bodyPr/>
                    <a:lstStyle/>
                    <a:p>
                      <a:r>
                        <a:rPr lang="pt-BR" sz="1400" dirty="0" smtClean="0"/>
                        <a:t>Material de Construção</a:t>
                      </a:r>
                      <a:endParaRPr lang="pt-BR" sz="1400" dirty="0"/>
                    </a:p>
                  </a:txBody>
                  <a:tcPr/>
                </a:tc>
                <a:tc>
                  <a:txBody>
                    <a:bodyPr/>
                    <a:lstStyle/>
                    <a:p>
                      <a:endParaRPr lang="pt-BR" sz="1400"/>
                    </a:p>
                  </a:txBody>
                  <a:tcPr/>
                </a:tc>
                <a:tc>
                  <a:txBody>
                    <a:bodyPr/>
                    <a:lstStyle/>
                    <a:p>
                      <a:endParaRPr lang="pt-BR" sz="1400" dirty="0"/>
                    </a:p>
                  </a:txBody>
                  <a:tcPr/>
                </a:tc>
                <a:tc>
                  <a:txBody>
                    <a:bodyPr/>
                    <a:lstStyle/>
                    <a:p>
                      <a:endParaRPr lang="pt-BR" sz="1400" dirty="0"/>
                    </a:p>
                  </a:txBody>
                  <a:tcPr/>
                </a:tc>
                <a:tc>
                  <a:txBody>
                    <a:bodyPr/>
                    <a:lstStyle/>
                    <a:p>
                      <a:endParaRPr lang="pt-BR" sz="1400" dirty="0"/>
                    </a:p>
                  </a:txBody>
                  <a:tcPr/>
                </a:tc>
              </a:tr>
            </a:tbl>
          </a:graphicData>
        </a:graphic>
      </p:graphicFrame>
    </p:spTree>
    <p:extLst>
      <p:ext uri="{BB962C8B-B14F-4D97-AF65-F5344CB8AC3E}">
        <p14:creationId xmlns:p14="http://schemas.microsoft.com/office/powerpoint/2010/main" val="759901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ângulo 8"/>
          <p:cNvSpPr/>
          <p:nvPr/>
        </p:nvSpPr>
        <p:spPr>
          <a:xfrm>
            <a:off x="386535" y="143635"/>
            <a:ext cx="7335815" cy="830997"/>
          </a:xfrm>
          <a:prstGeom prst="rect">
            <a:avLst/>
          </a:prstGeom>
        </p:spPr>
        <p:txBody>
          <a:bodyPr wrap="square">
            <a:spAutoFit/>
          </a:bodyPr>
          <a:lstStyle/>
          <a:p>
            <a:r>
              <a:rPr lang="pt-BR" sz="2400" dirty="0" smtClean="0"/>
              <a:t>Remuneração</a:t>
            </a:r>
            <a:r>
              <a:rPr lang="pt-BR" sz="2400" dirty="0" smtClean="0">
                <a:solidFill>
                  <a:prstClr val="black"/>
                </a:solidFill>
              </a:rPr>
              <a:t> de </a:t>
            </a:r>
            <a:r>
              <a:rPr lang="pt-BR" sz="2400" dirty="0">
                <a:solidFill>
                  <a:prstClr val="black"/>
                </a:solidFill>
              </a:rPr>
              <a:t>Divulgação Obrigatória </a:t>
            </a:r>
            <a:r>
              <a:rPr lang="pt-BR" sz="2400" dirty="0"/>
              <a:t>nos Endereços Eletrônicos das Credenciadoras</a:t>
            </a:r>
          </a:p>
        </p:txBody>
      </p:sp>
      <p:sp>
        <p:nvSpPr>
          <p:cNvPr id="11" name="Espaço Reservado para Texto 10"/>
          <p:cNvSpPr>
            <a:spLocks noGrp="1"/>
          </p:cNvSpPr>
          <p:nvPr>
            <p:ph type="body" idx="1"/>
          </p:nvPr>
        </p:nvSpPr>
        <p:spPr>
          <a:xfrm>
            <a:off x="251519" y="3611887"/>
            <a:ext cx="8604000" cy="54000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pt-BR" sz="1600" b="1" dirty="0" smtClean="0">
                <a:solidFill>
                  <a:schemeClr val="bg1"/>
                </a:solidFill>
              </a:rPr>
              <a:t>4</a:t>
            </a:r>
            <a:r>
              <a:rPr lang="pt-BR" sz="1600" b="1" dirty="0">
                <a:solidFill>
                  <a:schemeClr val="bg1"/>
                </a:solidFill>
              </a:rPr>
              <a:t>. ALUGUEL DE EQUIPAMENTO </a:t>
            </a:r>
          </a:p>
        </p:txBody>
      </p:sp>
      <p:sp>
        <p:nvSpPr>
          <p:cNvPr id="12" name="Retângulo 11"/>
          <p:cNvSpPr/>
          <p:nvPr/>
        </p:nvSpPr>
        <p:spPr>
          <a:xfrm>
            <a:off x="251519" y="4162163"/>
            <a:ext cx="8604000" cy="830997"/>
          </a:xfrm>
          <a:prstGeom prst="rect">
            <a:avLst/>
          </a:prstGeom>
        </p:spPr>
        <p:txBody>
          <a:bodyPr wrap="square">
            <a:spAutoFit/>
          </a:bodyPr>
          <a:lstStyle/>
          <a:p>
            <a:pPr marL="171450" indent="-171450" algn="just">
              <a:buFont typeface="Arial" pitchFamily="34" charset="0"/>
              <a:buChar char="•"/>
            </a:pPr>
            <a:r>
              <a:rPr lang="pt-BR" sz="1200" b="1" dirty="0"/>
              <a:t>Fato Gerador</a:t>
            </a:r>
            <a:r>
              <a:rPr lang="pt-BR" sz="1200" b="1" dirty="0" smtClean="0"/>
              <a:t>: </a:t>
            </a:r>
            <a:r>
              <a:rPr lang="pt-BR" sz="1200" dirty="0" smtClean="0"/>
              <a:t>Disponibilização ao estabelecimento de equipamento de qualquer natureza e softwares relacionados, de propriedade da Credenciadora, para a realização das transações e execução de outras funcionalidades atribuídas ao sistema da credenciadora .</a:t>
            </a:r>
            <a:endParaRPr lang="pt-BR" sz="1200" dirty="0"/>
          </a:p>
          <a:p>
            <a:pPr marL="171450" indent="-171450" algn="just">
              <a:buFont typeface="Arial" pitchFamily="34" charset="0"/>
              <a:buChar char="•"/>
            </a:pPr>
            <a:r>
              <a:rPr lang="pt-BR" sz="1200" b="1" dirty="0" smtClean="0"/>
              <a:t>Cobrança: </a:t>
            </a:r>
            <a:r>
              <a:rPr lang="pt-BR" sz="1200" dirty="0" smtClean="0"/>
              <a:t>Por terminal, a contar de sua disponibilização</a:t>
            </a:r>
            <a:r>
              <a:rPr lang="pt-BR" sz="1200" dirty="0"/>
              <a:t>, e de acordo com demais condições (por exemplo: periodicidade) a serem definidas por cada credenciadora.</a:t>
            </a:r>
          </a:p>
        </p:txBody>
      </p:sp>
      <p:sp>
        <p:nvSpPr>
          <p:cNvPr id="13" name="Espaço Reservado para Texto 10"/>
          <p:cNvSpPr txBox="1">
            <a:spLocks/>
          </p:cNvSpPr>
          <p:nvPr/>
        </p:nvSpPr>
        <p:spPr>
          <a:xfrm>
            <a:off x="251519" y="5067706"/>
            <a:ext cx="8604000" cy="54000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85000" lnSpcReduction="20000"/>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marL="177800" indent="-177800" algn="ctr"/>
            <a:endParaRPr lang="pt-BR" sz="1600" b="1" dirty="0" smtClean="0">
              <a:solidFill>
                <a:schemeClr val="bg1"/>
              </a:solidFill>
            </a:endParaRPr>
          </a:p>
          <a:p>
            <a:pPr marL="177800" indent="-177800" algn="ctr"/>
            <a:r>
              <a:rPr lang="pt-BR" sz="1600" b="1" dirty="0" smtClean="0">
                <a:solidFill>
                  <a:schemeClr val="bg1"/>
                </a:solidFill>
              </a:rPr>
              <a:t>5</a:t>
            </a:r>
            <a:r>
              <a:rPr lang="pt-BR" sz="1600" b="1" dirty="0">
                <a:solidFill>
                  <a:schemeClr val="bg1"/>
                </a:solidFill>
              </a:rPr>
              <a:t>. TARIFA DE CONECTIVIDADE</a:t>
            </a:r>
          </a:p>
          <a:p>
            <a:pPr algn="ctr"/>
            <a:endParaRPr lang="pt-BR" sz="1600" b="1" dirty="0">
              <a:solidFill>
                <a:schemeClr val="bg1"/>
              </a:solidFill>
            </a:endParaRPr>
          </a:p>
        </p:txBody>
      </p:sp>
      <p:sp>
        <p:nvSpPr>
          <p:cNvPr id="14" name="Retângulo 13"/>
          <p:cNvSpPr/>
          <p:nvPr/>
        </p:nvSpPr>
        <p:spPr>
          <a:xfrm>
            <a:off x="251519" y="5617984"/>
            <a:ext cx="8604000" cy="646331"/>
          </a:xfrm>
          <a:prstGeom prst="rect">
            <a:avLst/>
          </a:prstGeom>
        </p:spPr>
        <p:txBody>
          <a:bodyPr wrap="square">
            <a:spAutoFit/>
          </a:bodyPr>
          <a:lstStyle/>
          <a:p>
            <a:pPr marL="171450" indent="-171450">
              <a:buFont typeface="Arial" pitchFamily="34" charset="0"/>
              <a:buChar char="•"/>
            </a:pPr>
            <a:r>
              <a:rPr lang="pt-BR" sz="1200" b="1" dirty="0"/>
              <a:t>Fato Gerador</a:t>
            </a:r>
            <a:r>
              <a:rPr lang="pt-BR" sz="1200" b="1" dirty="0" smtClean="0"/>
              <a:t>: </a:t>
            </a:r>
            <a:r>
              <a:rPr lang="pt-BR" sz="1200" dirty="0" smtClean="0"/>
              <a:t>Disponibilização de conexão entre o equipamento de propriedade do estabelecimento ou de terceiro com o sistema da credenciadora.</a:t>
            </a:r>
            <a:endParaRPr lang="pt-BR" sz="1200" dirty="0"/>
          </a:p>
          <a:p>
            <a:pPr marL="171450" indent="-171450" algn="just">
              <a:buFont typeface="Arial" pitchFamily="34" charset="0"/>
              <a:buChar char="•"/>
            </a:pPr>
            <a:r>
              <a:rPr lang="pt-BR" sz="1200" b="1" dirty="0" smtClean="0"/>
              <a:t>Cobrança: </a:t>
            </a:r>
            <a:r>
              <a:rPr lang="pt-BR" sz="1200" dirty="0"/>
              <a:t>Por conexão e de acordo com demais condições (por exemplo: periodicidade) a serem definidas por cada credenciadora. </a:t>
            </a:r>
          </a:p>
        </p:txBody>
      </p:sp>
      <p:sp>
        <p:nvSpPr>
          <p:cNvPr id="8" name="Retângulo de cantos arredondados 7"/>
          <p:cNvSpPr/>
          <p:nvPr/>
        </p:nvSpPr>
        <p:spPr>
          <a:xfrm>
            <a:off x="251519" y="998730"/>
            <a:ext cx="8604000" cy="54000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bg1"/>
                </a:solidFill>
              </a:rPr>
              <a:t>2. TARIFA DE GESTÃO DE CADASTRO E HABILITAÇÃO DE BANDEIRAS  </a:t>
            </a:r>
            <a:r>
              <a:rPr lang="pt-BR" sz="1600" b="1" dirty="0" smtClean="0">
                <a:solidFill>
                  <a:schemeClr val="bg1"/>
                </a:solidFill>
              </a:rPr>
              <a:t>                                             (</a:t>
            </a:r>
            <a:r>
              <a:rPr lang="pt-BR" sz="1600" b="1" dirty="0">
                <a:solidFill>
                  <a:schemeClr val="bg1"/>
                </a:solidFill>
              </a:rPr>
              <a:t>INSTITUIDOR DE ARRANJO DE PAGAMENTO </a:t>
            </a:r>
            <a:r>
              <a:rPr lang="pt-BR" sz="1600" b="1" dirty="0" smtClean="0">
                <a:solidFill>
                  <a:schemeClr val="bg1"/>
                </a:solidFill>
              </a:rPr>
              <a:t>– IAP)</a:t>
            </a:r>
            <a:endParaRPr lang="pt-BR" sz="4000" b="1" dirty="0">
              <a:solidFill>
                <a:schemeClr val="bg1"/>
              </a:solidFill>
            </a:endParaRPr>
          </a:p>
        </p:txBody>
      </p:sp>
      <p:sp>
        <p:nvSpPr>
          <p:cNvPr id="15" name="Retângulo 14"/>
          <p:cNvSpPr/>
          <p:nvPr/>
        </p:nvSpPr>
        <p:spPr>
          <a:xfrm>
            <a:off x="251519" y="1549006"/>
            <a:ext cx="8604000" cy="646331"/>
          </a:xfrm>
          <a:prstGeom prst="rect">
            <a:avLst/>
          </a:prstGeom>
        </p:spPr>
        <p:txBody>
          <a:bodyPr wrap="square">
            <a:spAutoFit/>
          </a:bodyPr>
          <a:lstStyle/>
          <a:p>
            <a:pPr marL="171450" indent="-171450" algn="just">
              <a:buFont typeface="Arial" pitchFamily="34" charset="0"/>
              <a:buChar char="•"/>
            </a:pPr>
            <a:r>
              <a:rPr lang="pt-BR" sz="1200" b="1" dirty="0"/>
              <a:t>Fato </a:t>
            </a:r>
            <a:r>
              <a:rPr lang="pt-BR" sz="1200" b="1" dirty="0" smtClean="0"/>
              <a:t>Gerador: </a:t>
            </a:r>
            <a:r>
              <a:rPr lang="pt-BR" sz="1200" dirty="0" smtClean="0"/>
              <a:t>Habilitação </a:t>
            </a:r>
            <a:r>
              <a:rPr lang="pt-BR" sz="1200" dirty="0"/>
              <a:t>ou manutenção cadastral </a:t>
            </a:r>
            <a:r>
              <a:rPr lang="pt-BR" sz="1200" dirty="0" smtClean="0"/>
              <a:t>do estabelecimento para aceitação de contas de pagamento vinculadas a arranjos de pagamento de instituidoras com as quais todas as credenciadoras associadas ABECS mantenham contrato de afiliação.</a:t>
            </a:r>
            <a:endParaRPr lang="pt-BR" sz="1200" dirty="0"/>
          </a:p>
          <a:p>
            <a:pPr marL="174625" lvl="1" indent="-171450">
              <a:buFont typeface="Arial" pitchFamily="34" charset="0"/>
              <a:buChar char="•"/>
              <a:tabLst>
                <a:tab pos="273050" algn="l"/>
              </a:tabLst>
            </a:pPr>
            <a:r>
              <a:rPr lang="pt-BR" sz="1200" b="1" dirty="0"/>
              <a:t>Cobrança</a:t>
            </a:r>
            <a:r>
              <a:rPr lang="pt-BR" sz="1200" b="1" dirty="0" smtClean="0"/>
              <a:t>: </a:t>
            </a:r>
            <a:r>
              <a:rPr lang="pt-BR" sz="1200" dirty="0"/>
              <a:t>Em condições (por exemplo: </a:t>
            </a:r>
            <a:r>
              <a:rPr lang="pt-BR" sz="1200" dirty="0" smtClean="0"/>
              <a:t>periodicidade) </a:t>
            </a:r>
            <a:r>
              <a:rPr lang="pt-BR" sz="1200" dirty="0"/>
              <a:t>a serem definidas por cada credenciadora</a:t>
            </a:r>
            <a:r>
              <a:rPr lang="pt-BR" sz="1200" dirty="0" smtClean="0"/>
              <a:t>.</a:t>
            </a:r>
            <a:endParaRPr lang="pt-BR" sz="1200" dirty="0"/>
          </a:p>
        </p:txBody>
      </p:sp>
      <p:sp>
        <p:nvSpPr>
          <p:cNvPr id="16" name="Retângulo de cantos arredondados 15"/>
          <p:cNvSpPr/>
          <p:nvPr/>
        </p:nvSpPr>
        <p:spPr>
          <a:xfrm>
            <a:off x="251519" y="2284608"/>
            <a:ext cx="8604000" cy="54000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bg1"/>
                </a:solidFill>
              </a:rPr>
              <a:t>3. TARIFA DE DISPONIBILIZAÇÃO DE EXTRATOS ADICIONAIS OU </a:t>
            </a:r>
            <a:r>
              <a:rPr lang="pt-BR" sz="1600" b="1" dirty="0" smtClean="0">
                <a:solidFill>
                  <a:schemeClr val="bg1"/>
                </a:solidFill>
              </a:rPr>
              <a:t>ESPECIAIS</a:t>
            </a:r>
            <a:endParaRPr lang="pt-BR" sz="1600" b="1" dirty="0">
              <a:solidFill>
                <a:schemeClr val="bg1"/>
              </a:solidFill>
            </a:endParaRPr>
          </a:p>
        </p:txBody>
      </p:sp>
      <p:sp>
        <p:nvSpPr>
          <p:cNvPr id="17" name="Retângulo 16"/>
          <p:cNvSpPr/>
          <p:nvPr/>
        </p:nvSpPr>
        <p:spPr>
          <a:xfrm>
            <a:off x="251519" y="2834884"/>
            <a:ext cx="8604000" cy="646331"/>
          </a:xfrm>
          <a:prstGeom prst="rect">
            <a:avLst/>
          </a:prstGeom>
        </p:spPr>
        <p:txBody>
          <a:bodyPr wrap="square">
            <a:spAutoFit/>
          </a:bodyPr>
          <a:lstStyle/>
          <a:p>
            <a:pPr marL="171450" indent="-171450" algn="just">
              <a:buFont typeface="Arial" pitchFamily="34" charset="0"/>
              <a:buChar char="•"/>
            </a:pPr>
            <a:r>
              <a:rPr lang="pt-BR" sz="1200" b="1" dirty="0"/>
              <a:t>Fato </a:t>
            </a:r>
            <a:r>
              <a:rPr lang="pt-BR" sz="1200" b="1" dirty="0" smtClean="0"/>
              <a:t>Gerador: </a:t>
            </a:r>
            <a:r>
              <a:rPr lang="pt-BR" sz="1200" dirty="0" smtClean="0"/>
              <a:t>Disponibilização </a:t>
            </a:r>
            <a:r>
              <a:rPr lang="pt-BR" sz="1200"/>
              <a:t>ao </a:t>
            </a:r>
            <a:r>
              <a:rPr lang="pt-BR" sz="1200" smtClean="0"/>
              <a:t>estabelecimento de </a:t>
            </a:r>
            <a:r>
              <a:rPr lang="pt-BR" sz="1200" dirty="0"/>
              <a:t>extrato, </a:t>
            </a:r>
            <a:r>
              <a:rPr lang="pt-BR" sz="1200" dirty="0" smtClean="0"/>
              <a:t>seja em papel, arquivo eletrônico ou outro meio, </a:t>
            </a:r>
            <a:r>
              <a:rPr lang="pt-BR" sz="1200" dirty="0"/>
              <a:t>adicionalmente ao que é já disponibilizado sem custo via portal de </a:t>
            </a:r>
            <a:r>
              <a:rPr lang="pt-BR" sz="1200" dirty="0" smtClean="0"/>
              <a:t>serviços da credenciadora.</a:t>
            </a:r>
            <a:endParaRPr lang="pt-BR" sz="1200" dirty="0"/>
          </a:p>
          <a:p>
            <a:pPr marL="171450" lvl="1" indent="-171450" algn="just">
              <a:buFont typeface="Arial" pitchFamily="34" charset="0"/>
              <a:buChar char="•"/>
            </a:pPr>
            <a:r>
              <a:rPr lang="pt-BR" sz="1200" b="1" dirty="0" smtClean="0"/>
              <a:t>Cobrança: </a:t>
            </a:r>
            <a:r>
              <a:rPr lang="pt-BR" sz="1200" dirty="0" smtClean="0"/>
              <a:t>Por </a:t>
            </a:r>
            <a:r>
              <a:rPr lang="pt-BR" sz="1200" dirty="0"/>
              <a:t>disponibilização </a:t>
            </a:r>
            <a:r>
              <a:rPr lang="pt-BR" sz="1200" dirty="0" smtClean="0"/>
              <a:t>e de acordo com demais </a:t>
            </a:r>
            <a:r>
              <a:rPr lang="pt-BR" sz="1200" dirty="0"/>
              <a:t>condições </a:t>
            </a:r>
            <a:r>
              <a:rPr lang="pt-BR" sz="1200" dirty="0" smtClean="0"/>
              <a:t>a </a:t>
            </a:r>
            <a:r>
              <a:rPr lang="pt-BR" sz="1200" dirty="0"/>
              <a:t>serem definidas por cada credenciadora</a:t>
            </a:r>
            <a:r>
              <a:rPr lang="pt-BR" sz="1200" dirty="0" smtClean="0"/>
              <a:t>.</a:t>
            </a:r>
            <a:endParaRPr lang="pt-BR" sz="1200" dirty="0"/>
          </a:p>
        </p:txBody>
      </p:sp>
    </p:spTree>
    <p:extLst>
      <p:ext uri="{BB962C8B-B14F-4D97-AF65-F5344CB8AC3E}">
        <p14:creationId xmlns:p14="http://schemas.microsoft.com/office/powerpoint/2010/main" val="28483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6545" y="2033845"/>
            <a:ext cx="8235915" cy="1470025"/>
          </a:xfrm>
        </p:spPr>
        <p:txBody>
          <a:bodyPr/>
          <a:lstStyle/>
          <a:p>
            <a:r>
              <a:rPr lang="pt-BR" dirty="0" smtClean="0"/>
              <a:t>GT Serviços e Tarifação de Credenciadoras para Estabelecimentos</a:t>
            </a:r>
            <a:endParaRPr lang="pt-BR" dirty="0"/>
          </a:p>
        </p:txBody>
      </p:sp>
      <p:sp>
        <p:nvSpPr>
          <p:cNvPr id="3" name="Subtítulo 2"/>
          <p:cNvSpPr>
            <a:spLocks noGrp="1"/>
          </p:cNvSpPr>
          <p:nvPr>
            <p:ph type="subTitle" idx="1"/>
          </p:nvPr>
        </p:nvSpPr>
        <p:spPr>
          <a:xfrm>
            <a:off x="1371600" y="4336250"/>
            <a:ext cx="6400800" cy="1207985"/>
          </a:xfrm>
        </p:spPr>
        <p:txBody>
          <a:bodyPr/>
          <a:lstStyle/>
          <a:p>
            <a:r>
              <a:rPr lang="pt-BR" i="1" dirty="0" smtClean="0"/>
              <a:t>Documento Completo</a:t>
            </a:r>
          </a:p>
          <a:p>
            <a:r>
              <a:rPr lang="pt-BR" dirty="0" smtClean="0"/>
              <a:t>02/07/2015</a:t>
            </a:r>
            <a:endParaRPr lang="pt-BR" dirty="0"/>
          </a:p>
        </p:txBody>
      </p:sp>
    </p:spTree>
    <p:extLst>
      <p:ext uri="{BB962C8B-B14F-4D97-AF65-F5344CB8AC3E}">
        <p14:creationId xmlns:p14="http://schemas.microsoft.com/office/powerpoint/2010/main" val="15531273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smtClean="0"/>
              <a:t>Cenário</a:t>
            </a:r>
            <a:r>
              <a:rPr lang="pt-BR" sz="2400" dirty="0" smtClean="0"/>
              <a:t> </a:t>
            </a:r>
            <a:r>
              <a:rPr lang="pt-BR" sz="2400" b="1" dirty="0" smtClean="0"/>
              <a:t>Regulatório </a:t>
            </a:r>
            <a:r>
              <a:rPr lang="pt-BR" sz="2400" dirty="0" smtClean="0"/>
              <a:t>– Extratos da Circular Nº 3681 do BACEN exigindo publicação de Tarifas das Credenciadoras</a:t>
            </a:r>
            <a:endParaRPr lang="pt-BR" sz="2400" dirty="0"/>
          </a:p>
        </p:txBody>
      </p:sp>
      <p:sp>
        <p:nvSpPr>
          <p:cNvPr id="3" name="Seta para a direita 2"/>
          <p:cNvSpPr/>
          <p:nvPr/>
        </p:nvSpPr>
        <p:spPr>
          <a:xfrm>
            <a:off x="1556665" y="2367318"/>
            <a:ext cx="180019" cy="2025225"/>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CaixaDeTexto 5"/>
          <p:cNvSpPr txBox="1"/>
          <p:nvPr/>
        </p:nvSpPr>
        <p:spPr>
          <a:xfrm>
            <a:off x="296525" y="2168860"/>
            <a:ext cx="1170129" cy="2422143"/>
          </a:xfrm>
          <a:prstGeom prst="rect">
            <a:avLst/>
          </a:prstGeom>
          <a:solidFill>
            <a:schemeClr val="accent3"/>
          </a:solidFill>
        </p:spPr>
        <p:txBody>
          <a:bodyPr wrap="square" rtlCol="0" anchor="ctr">
            <a:noAutofit/>
          </a:bodyPr>
          <a:lstStyle/>
          <a:p>
            <a:pPr algn="ctr"/>
            <a:r>
              <a:rPr lang="pt-BR" sz="1200" b="1" dirty="0" smtClean="0">
                <a:solidFill>
                  <a:schemeClr val="bg1"/>
                </a:solidFill>
              </a:rPr>
              <a:t>Demanda BACEN Relacionados às Credenciadoras</a:t>
            </a:r>
            <a:endParaRPr lang="pt-BR" sz="1200" dirty="0">
              <a:solidFill>
                <a:schemeClr val="bg1"/>
              </a:solidFill>
            </a:endParaRPr>
          </a:p>
        </p:txBody>
      </p:sp>
      <p:graphicFrame>
        <p:nvGraphicFramePr>
          <p:cNvPr id="5" name="Tabela 4"/>
          <p:cNvGraphicFramePr>
            <a:graphicFrameLocks noGrp="1"/>
          </p:cNvGraphicFramePr>
          <p:nvPr>
            <p:extLst>
              <p:ext uri="{D42A27DB-BD31-4B8C-83A1-F6EECF244321}">
                <p14:modId xmlns:p14="http://schemas.microsoft.com/office/powerpoint/2010/main" val="2599795751"/>
              </p:ext>
            </p:extLst>
          </p:nvPr>
        </p:nvGraphicFramePr>
        <p:xfrm>
          <a:off x="1826695" y="1043735"/>
          <a:ext cx="7065786" cy="5228935"/>
        </p:xfrm>
        <a:graphic>
          <a:graphicData uri="http://schemas.openxmlformats.org/drawingml/2006/table">
            <a:tbl>
              <a:tblPr firstRow="1" firstCol="1" bandRow="1">
                <a:tableStyleId>{5C22544A-7EE6-4342-B048-85BDC9FD1C3A}</a:tableStyleId>
              </a:tblPr>
              <a:tblGrid>
                <a:gridCol w="7065786"/>
              </a:tblGrid>
              <a:tr h="273649">
                <a:tc>
                  <a:txBody>
                    <a:bodyPr/>
                    <a:lstStyle/>
                    <a:p>
                      <a:pPr marL="182563" lvl="0" indent="-182563" algn="l" defTabSz="914400" rtl="0" eaLnBrk="1" latinLnBrk="0" hangingPunct="1">
                        <a:buFont typeface="Arial" pitchFamily="34" charset="0"/>
                        <a:buChar char="•"/>
                      </a:pPr>
                      <a:r>
                        <a:rPr lang="pt-BR" sz="1050" b="1" i="1" u="sng" kern="1200" dirty="0" smtClean="0">
                          <a:solidFill>
                            <a:schemeClr val="tx1"/>
                          </a:solidFill>
                          <a:effectLst/>
                          <a:latin typeface="+mn-lt"/>
                          <a:ea typeface="+mn-ea"/>
                          <a:cs typeface="+mn-cs"/>
                        </a:rPr>
                        <a:t>Circular BACEN nº 3.681/13, art. 18 e Resolução BACEN nº 3.919/10, art. 1º, caput</a:t>
                      </a:r>
                      <a:r>
                        <a:rPr lang="pt-BR" sz="1050" b="0" i="1" kern="1200" dirty="0" smtClean="0">
                          <a:solidFill>
                            <a:schemeClr val="tx1"/>
                          </a:solidFill>
                          <a:effectLst/>
                          <a:latin typeface="+mn-lt"/>
                          <a:ea typeface="+mn-ea"/>
                          <a:cs typeface="+mn-cs"/>
                        </a:rPr>
                        <a:t> : </a:t>
                      </a:r>
                      <a:r>
                        <a:rPr lang="pt-BR" sz="1050" b="1" i="1" kern="1200" dirty="0" smtClean="0">
                          <a:solidFill>
                            <a:schemeClr val="accent3"/>
                          </a:solidFill>
                          <a:effectLst/>
                          <a:latin typeface="+mn-lt"/>
                          <a:ea typeface="+mn-ea"/>
                          <a:cs typeface="+mn-cs"/>
                        </a:rPr>
                        <a:t>A cobrança de remuneração pela prestação de serviços </a:t>
                      </a:r>
                      <a:r>
                        <a:rPr lang="pt-BR" sz="1050" b="0" i="1" kern="1200" dirty="0" smtClean="0">
                          <a:solidFill>
                            <a:schemeClr val="tx1"/>
                          </a:solidFill>
                          <a:effectLst/>
                          <a:latin typeface="+mn-lt"/>
                          <a:ea typeface="+mn-ea"/>
                          <a:cs typeface="+mn-cs"/>
                        </a:rPr>
                        <a:t>por parte das instituições financeiras e demais instituições autorizadas a funcionar pelo Banco Central do Brasil, </a:t>
                      </a:r>
                      <a:r>
                        <a:rPr lang="pt-BR" sz="1050" b="1" i="1" kern="1200" dirty="0" smtClean="0">
                          <a:solidFill>
                            <a:schemeClr val="accent3"/>
                          </a:solidFill>
                          <a:effectLst/>
                          <a:latin typeface="+mn-lt"/>
                          <a:ea typeface="+mn-ea"/>
                          <a:cs typeface="+mn-cs"/>
                        </a:rPr>
                        <a:t>conceituada como tarifa </a:t>
                      </a:r>
                      <a:r>
                        <a:rPr lang="pt-BR" sz="1050" b="0" i="1" kern="1200" dirty="0" smtClean="0">
                          <a:solidFill>
                            <a:schemeClr val="tx1"/>
                          </a:solidFill>
                          <a:effectLst/>
                          <a:latin typeface="+mn-lt"/>
                          <a:ea typeface="+mn-ea"/>
                          <a:cs typeface="+mn-cs"/>
                        </a:rPr>
                        <a:t>para fins desta resolução, deve estar prevista no contrato firmado entre a instituição e o cliente ou ter sido o respectivo serviço previamente autorizado ou solicitado pelo cliente ou pelo usuário.</a:t>
                      </a:r>
                      <a:endParaRPr lang="pt-BR" sz="1050" b="1" i="1" kern="1200" dirty="0" smtClean="0">
                        <a:solidFill>
                          <a:schemeClr val="accent3"/>
                        </a:solidFill>
                        <a:effectLst/>
                        <a:latin typeface="+mn-lt"/>
                        <a:ea typeface="+mn-ea"/>
                        <a:cs typeface="+mn-cs"/>
                      </a:endParaRPr>
                    </a:p>
                  </a:txBody>
                  <a:tcPr marL="18000" marR="18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910">
                <a:tc>
                  <a:txBody>
                    <a:bodyPr/>
                    <a:lstStyle/>
                    <a:p>
                      <a:pPr marL="174625" marR="0" lvl="0" indent="-174625" algn="l" defTabSz="914400" rtl="0" eaLnBrk="1" fontAlgn="auto" latinLnBrk="0" hangingPunct="1">
                        <a:lnSpc>
                          <a:spcPct val="100000"/>
                        </a:lnSpc>
                        <a:spcBef>
                          <a:spcPts val="0"/>
                        </a:spcBef>
                        <a:spcAft>
                          <a:spcPts val="0"/>
                        </a:spcAft>
                        <a:buClrTx/>
                        <a:buSzTx/>
                        <a:buFont typeface="Arial" pitchFamily="34" charset="0"/>
                        <a:buChar char="•"/>
                        <a:tabLst/>
                        <a:defRPr/>
                      </a:pPr>
                      <a:r>
                        <a:rPr lang="pt-BR" sz="1050" b="1" i="1" u="sng" kern="1200" dirty="0" smtClean="0">
                          <a:solidFill>
                            <a:schemeClr val="tx1"/>
                          </a:solidFill>
                          <a:effectLst/>
                          <a:latin typeface="+mn-lt"/>
                          <a:ea typeface="+mn-ea"/>
                          <a:cs typeface="+mn-cs"/>
                        </a:rPr>
                        <a:t>Circular BACEN nº 3.681/13, art. 18 e Resolução BACEN nº 3.919/10, art. 1º, § 1º </a:t>
                      </a:r>
                      <a:r>
                        <a:rPr lang="pt-BR" sz="1050" b="0" i="1" kern="1200" dirty="0" smtClean="0">
                          <a:solidFill>
                            <a:schemeClr val="tx1"/>
                          </a:solidFill>
                          <a:effectLst/>
                          <a:latin typeface="+mn-lt"/>
                          <a:ea typeface="+mn-ea"/>
                          <a:cs typeface="+mn-cs"/>
                        </a:rPr>
                        <a:t>: O valor das </a:t>
                      </a:r>
                      <a:r>
                        <a:rPr lang="pt-BR" sz="1050" b="1" i="1" kern="1200" dirty="0" smtClean="0">
                          <a:solidFill>
                            <a:schemeClr val="accent3"/>
                          </a:solidFill>
                          <a:effectLst/>
                          <a:latin typeface="+mn-lt"/>
                          <a:ea typeface="+mn-ea"/>
                          <a:cs typeface="+mn-cs"/>
                        </a:rPr>
                        <a:t>tarifas de que trata o caput deve ser estabelecido em reais.</a:t>
                      </a:r>
                    </a:p>
                  </a:txBody>
                  <a:tcPr marL="18000" marR="18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910">
                <a:tc>
                  <a:txBody>
                    <a:bodyPr/>
                    <a:lstStyle/>
                    <a:p>
                      <a:pPr marL="174625" marR="0" lvl="0" indent="-174625" algn="l" defTabSz="914400" rtl="0" eaLnBrk="1" fontAlgn="auto" latinLnBrk="0" hangingPunct="1">
                        <a:lnSpc>
                          <a:spcPct val="100000"/>
                        </a:lnSpc>
                        <a:spcBef>
                          <a:spcPts val="0"/>
                        </a:spcBef>
                        <a:spcAft>
                          <a:spcPts val="0"/>
                        </a:spcAft>
                        <a:buClrTx/>
                        <a:buSzTx/>
                        <a:buFont typeface="Arial" pitchFamily="34" charset="0"/>
                        <a:buChar char="•"/>
                        <a:tabLst/>
                        <a:defRPr/>
                      </a:pPr>
                      <a:r>
                        <a:rPr lang="pt-BR" sz="700" b="1" i="1" u="sng" kern="1200" dirty="0" smtClean="0">
                          <a:solidFill>
                            <a:schemeClr val="tx1"/>
                          </a:solidFill>
                          <a:effectLst/>
                          <a:latin typeface="+mn-lt"/>
                          <a:ea typeface="+mn-ea"/>
                          <a:cs typeface="+mn-cs"/>
                        </a:rPr>
                        <a:t>Resolução BACEN nº 3.919/10, art. 3º, §2º</a:t>
                      </a:r>
                      <a:r>
                        <a:rPr lang="pt-BR" sz="700" b="0" i="1" u="none" kern="1200" dirty="0" smtClean="0">
                          <a:solidFill>
                            <a:schemeClr val="tx1"/>
                          </a:solidFill>
                          <a:effectLst/>
                          <a:latin typeface="+mn-lt"/>
                          <a:ea typeface="+mn-ea"/>
                          <a:cs typeface="+mn-cs"/>
                        </a:rPr>
                        <a:t>: </a:t>
                      </a:r>
                      <a:r>
                        <a:rPr lang="pt-BR" sz="700" b="0" i="1" kern="1200" dirty="0" smtClean="0">
                          <a:solidFill>
                            <a:schemeClr val="tx1"/>
                          </a:solidFill>
                          <a:effectLst/>
                          <a:latin typeface="+mn-lt"/>
                          <a:ea typeface="+mn-ea"/>
                          <a:cs typeface="+mn-cs"/>
                        </a:rPr>
                        <a:t>O valor de </a:t>
                      </a:r>
                      <a:r>
                        <a:rPr lang="pt-BR" sz="700" b="1" i="1" kern="1200" dirty="0" smtClean="0">
                          <a:solidFill>
                            <a:schemeClr val="tx1"/>
                          </a:solidFill>
                          <a:effectLst/>
                          <a:latin typeface="+mn-lt"/>
                          <a:ea typeface="+mn-ea"/>
                          <a:cs typeface="+mn-cs"/>
                        </a:rPr>
                        <a:t>tarifa cobrada pela prestação de serviço por meio do canal de atendimento "Correspondente no País"</a:t>
                      </a:r>
                      <a:r>
                        <a:rPr lang="pt-BR" sz="700" b="0" i="1" kern="1200" dirty="0" smtClean="0">
                          <a:solidFill>
                            <a:schemeClr val="tx1"/>
                          </a:solidFill>
                          <a:effectLst/>
                          <a:latin typeface="+mn-lt"/>
                          <a:ea typeface="+mn-ea"/>
                          <a:cs typeface="+mn-cs"/>
                        </a:rPr>
                        <a:t>, previsto na Tabela I de que trata o caput, </a:t>
                      </a:r>
                      <a:r>
                        <a:rPr lang="pt-BR" sz="700" b="1" i="1" kern="1200" dirty="0" smtClean="0">
                          <a:solidFill>
                            <a:schemeClr val="tx1"/>
                          </a:solidFill>
                          <a:effectLst/>
                          <a:latin typeface="+mn-lt"/>
                          <a:ea typeface="+mn-ea"/>
                          <a:cs typeface="+mn-cs"/>
                        </a:rPr>
                        <a:t>não pode ser superior ao da tarifa </a:t>
                      </a:r>
                      <a:r>
                        <a:rPr lang="pt-BR" sz="700" b="0" i="1" kern="1200" dirty="0" smtClean="0">
                          <a:solidFill>
                            <a:schemeClr val="tx1"/>
                          </a:solidFill>
                          <a:effectLst/>
                          <a:latin typeface="+mn-lt"/>
                          <a:ea typeface="+mn-ea"/>
                          <a:cs typeface="+mn-cs"/>
                        </a:rPr>
                        <a:t>cobrada pela prestação do mesmo serviço </a:t>
                      </a:r>
                      <a:r>
                        <a:rPr lang="pt-BR" sz="700" b="1" i="1" kern="1200" dirty="0" smtClean="0">
                          <a:solidFill>
                            <a:schemeClr val="tx1"/>
                          </a:solidFill>
                          <a:effectLst/>
                          <a:latin typeface="+mn-lt"/>
                          <a:ea typeface="+mn-ea"/>
                          <a:cs typeface="+mn-cs"/>
                        </a:rPr>
                        <a:t>por meio de canal de atendimento presencial </a:t>
                      </a:r>
                      <a:r>
                        <a:rPr lang="pt-BR" sz="700" b="0" i="1" kern="1200" dirty="0" smtClean="0">
                          <a:solidFill>
                            <a:schemeClr val="tx1"/>
                          </a:solidFill>
                          <a:effectLst/>
                          <a:latin typeface="+mn-lt"/>
                          <a:ea typeface="+mn-ea"/>
                          <a:cs typeface="+mn-cs"/>
                        </a:rPr>
                        <a:t>ou pessoal.</a:t>
                      </a:r>
                    </a:p>
                  </a:txBody>
                  <a:tcPr marL="18000" marR="18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0688">
                <a:tc>
                  <a:txBody>
                    <a:bodyPr/>
                    <a:lstStyle/>
                    <a:p>
                      <a:pPr marL="174625" marR="0" lvl="0" indent="-174625" algn="l" defTabSz="914400" rtl="0" eaLnBrk="1" fontAlgn="auto" latinLnBrk="0" hangingPunct="1">
                        <a:lnSpc>
                          <a:spcPct val="100000"/>
                        </a:lnSpc>
                        <a:spcBef>
                          <a:spcPts val="0"/>
                        </a:spcBef>
                        <a:spcAft>
                          <a:spcPts val="0"/>
                        </a:spcAft>
                        <a:buClrTx/>
                        <a:buSzTx/>
                        <a:buFont typeface="Arial" pitchFamily="34" charset="0"/>
                        <a:buChar char="•"/>
                        <a:tabLst/>
                        <a:defRPr/>
                      </a:pPr>
                      <a:r>
                        <a:rPr lang="pt-BR" sz="700" b="1" i="1" u="sng" kern="1200" dirty="0" smtClean="0">
                          <a:solidFill>
                            <a:schemeClr val="tx1"/>
                          </a:solidFill>
                          <a:effectLst/>
                          <a:latin typeface="+mn-lt"/>
                          <a:ea typeface="+mn-ea"/>
                          <a:cs typeface="+mn-cs"/>
                        </a:rPr>
                        <a:t>Resolução BACEN nº 3.919/10, art. 1º, §2º</a:t>
                      </a:r>
                      <a:r>
                        <a:rPr lang="pt-BR" sz="700" b="0" i="1" kern="1200" dirty="0" smtClean="0">
                          <a:solidFill>
                            <a:schemeClr val="tx1"/>
                          </a:solidFill>
                          <a:effectLst/>
                          <a:latin typeface="+mn-lt"/>
                          <a:ea typeface="+mn-ea"/>
                          <a:cs typeface="+mn-cs"/>
                        </a:rPr>
                        <a:t>: </a:t>
                      </a:r>
                      <a:r>
                        <a:rPr lang="pt-BR" sz="700" b="1" i="1" kern="1200" dirty="0" smtClean="0">
                          <a:solidFill>
                            <a:schemeClr val="tx1"/>
                          </a:solidFill>
                          <a:effectLst/>
                          <a:latin typeface="+mn-lt"/>
                          <a:ea typeface="+mn-ea"/>
                          <a:cs typeface="+mn-cs"/>
                        </a:rPr>
                        <a:t> É</a:t>
                      </a:r>
                      <a:r>
                        <a:rPr lang="pt-BR" sz="700" b="0" i="1" kern="1200" dirty="0" smtClean="0">
                          <a:solidFill>
                            <a:schemeClr val="tx1"/>
                          </a:solidFill>
                          <a:effectLst/>
                          <a:latin typeface="+mn-lt"/>
                          <a:ea typeface="+mn-ea"/>
                          <a:cs typeface="+mn-cs"/>
                        </a:rPr>
                        <a:t> </a:t>
                      </a:r>
                      <a:r>
                        <a:rPr lang="pt-BR" sz="700" b="1" i="1" kern="1200" dirty="0" smtClean="0">
                          <a:solidFill>
                            <a:schemeClr val="tx1"/>
                          </a:solidFill>
                          <a:effectLst/>
                          <a:latin typeface="+mn-lt"/>
                          <a:ea typeface="+mn-ea"/>
                          <a:cs typeface="+mn-cs"/>
                        </a:rPr>
                        <a:t>vedada a realização de cobranças na forma de tarifas ou de ressarcimento de despesas: I - em contas à ordem do Poder Judiciário </a:t>
                      </a:r>
                      <a:r>
                        <a:rPr lang="pt-BR" sz="700" b="0" i="1" kern="1200" dirty="0" smtClean="0">
                          <a:solidFill>
                            <a:schemeClr val="tx1"/>
                          </a:solidFill>
                          <a:effectLst/>
                          <a:latin typeface="+mn-lt"/>
                          <a:ea typeface="+mn-ea"/>
                          <a:cs typeface="+mn-cs"/>
                        </a:rPr>
                        <a:t>e para a manutenção de depósitos em consignação de pagamento de que trata a Lei nº 8.951, de 13 de dezembro de 1994; e II - do sacado, em decorrência da emissão de boletos ou faturas de cobrança, carnês e assemelhados.</a:t>
                      </a:r>
                      <a:endParaRPr lang="pt-BR" sz="700" b="0" i="1" kern="1200" dirty="0">
                        <a:solidFill>
                          <a:schemeClr val="tx1"/>
                        </a:solidFill>
                        <a:effectLst/>
                        <a:latin typeface="+mn-lt"/>
                        <a:ea typeface="+mn-ea"/>
                        <a:cs typeface="+mn-cs"/>
                      </a:endParaRPr>
                    </a:p>
                  </a:txBody>
                  <a:tcPr marL="18000" marR="18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7922">
                <a:tc>
                  <a:txBody>
                    <a:bodyPr/>
                    <a:lstStyle/>
                    <a:p>
                      <a:pPr marL="174625" marR="0" lvl="0" indent="-174625" algn="l" defTabSz="914400" rtl="0" eaLnBrk="1" fontAlgn="auto" latinLnBrk="0" hangingPunct="1">
                        <a:lnSpc>
                          <a:spcPct val="100000"/>
                        </a:lnSpc>
                        <a:spcBef>
                          <a:spcPts val="0"/>
                        </a:spcBef>
                        <a:spcAft>
                          <a:spcPts val="0"/>
                        </a:spcAft>
                        <a:buClrTx/>
                        <a:buSzTx/>
                        <a:buFont typeface="Arial" pitchFamily="34" charset="0"/>
                        <a:buChar char="•"/>
                        <a:tabLst/>
                        <a:defRPr/>
                      </a:pPr>
                      <a:r>
                        <a:rPr lang="pt-BR" sz="700" b="1" i="1" u="sng" kern="1200" dirty="0" smtClean="0">
                          <a:solidFill>
                            <a:schemeClr val="tx1"/>
                          </a:solidFill>
                          <a:effectLst/>
                          <a:latin typeface="+mn-lt"/>
                          <a:ea typeface="+mn-ea"/>
                          <a:cs typeface="+mn-cs"/>
                        </a:rPr>
                        <a:t>Resolução BACEN nº 3.919/10, art. 8º </a:t>
                      </a:r>
                      <a:r>
                        <a:rPr lang="pt-BR" sz="700" b="0" i="1" u="none" kern="1200" dirty="0" smtClean="0">
                          <a:solidFill>
                            <a:schemeClr val="tx1"/>
                          </a:solidFill>
                          <a:effectLst/>
                          <a:latin typeface="+mn-lt"/>
                          <a:ea typeface="+mn-ea"/>
                          <a:cs typeface="+mn-cs"/>
                        </a:rPr>
                        <a:t>: </a:t>
                      </a:r>
                      <a:r>
                        <a:rPr lang="pt-BR" sz="700" b="0" i="1" kern="1200" dirty="0" smtClean="0">
                          <a:solidFill>
                            <a:schemeClr val="tx1"/>
                          </a:solidFill>
                          <a:effectLst/>
                          <a:latin typeface="+mn-lt"/>
                          <a:ea typeface="+mn-ea"/>
                          <a:cs typeface="+mn-cs"/>
                        </a:rPr>
                        <a:t>A contratação de </a:t>
                      </a:r>
                      <a:r>
                        <a:rPr lang="pt-BR" sz="700" b="1" i="1" kern="1200" dirty="0" smtClean="0">
                          <a:solidFill>
                            <a:schemeClr val="tx1"/>
                          </a:solidFill>
                          <a:effectLst/>
                          <a:latin typeface="+mn-lt"/>
                          <a:ea typeface="+mn-ea"/>
                          <a:cs typeface="+mn-cs"/>
                        </a:rPr>
                        <a:t>pacotes de serviços deve ser realizada mediante contrato específico</a:t>
                      </a:r>
                      <a:r>
                        <a:rPr lang="pt-BR" sz="700" b="0" i="1" kern="1200" dirty="0" smtClean="0">
                          <a:solidFill>
                            <a:schemeClr val="tx1"/>
                          </a:solidFill>
                          <a:effectLst/>
                          <a:latin typeface="+mn-lt"/>
                          <a:ea typeface="+mn-ea"/>
                          <a:cs typeface="+mn-cs"/>
                        </a:rPr>
                        <a:t>.</a:t>
                      </a:r>
                    </a:p>
                  </a:txBody>
                  <a:tcPr marL="18000" marR="18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3325">
                <a:tc>
                  <a:txBody>
                    <a:bodyPr/>
                    <a:lstStyle/>
                    <a:p>
                      <a:pPr marL="174625" marR="0" lvl="0" indent="-174625" algn="l" defTabSz="914400" rtl="0" eaLnBrk="1" fontAlgn="auto" latinLnBrk="0" hangingPunct="1">
                        <a:lnSpc>
                          <a:spcPct val="100000"/>
                        </a:lnSpc>
                        <a:spcBef>
                          <a:spcPts val="0"/>
                        </a:spcBef>
                        <a:spcAft>
                          <a:spcPts val="0"/>
                        </a:spcAft>
                        <a:buClrTx/>
                        <a:buSzTx/>
                        <a:buFont typeface="Arial" pitchFamily="34" charset="0"/>
                        <a:buChar char="•"/>
                        <a:tabLst/>
                        <a:defRPr/>
                      </a:pPr>
                      <a:r>
                        <a:rPr lang="pt-BR" sz="1050" b="1" i="1" u="sng" kern="1200" dirty="0" smtClean="0">
                          <a:solidFill>
                            <a:schemeClr val="tx1"/>
                          </a:solidFill>
                          <a:effectLst/>
                          <a:latin typeface="+mn-lt"/>
                          <a:ea typeface="+mn-ea"/>
                          <a:cs typeface="+mn-cs"/>
                        </a:rPr>
                        <a:t>Resolução BACEN nº 3.919/10, art. 15º caput e parágrafo único</a:t>
                      </a:r>
                      <a:r>
                        <a:rPr lang="pt-BR" sz="1050" b="0" i="1" kern="1200" dirty="0" smtClean="0">
                          <a:solidFill>
                            <a:schemeClr val="tx1"/>
                          </a:solidFill>
                          <a:effectLst/>
                          <a:latin typeface="+mn-lt"/>
                          <a:ea typeface="+mn-ea"/>
                          <a:cs typeface="+mn-cs"/>
                        </a:rPr>
                        <a:t>: É </a:t>
                      </a:r>
                      <a:r>
                        <a:rPr lang="pt-BR" sz="1050" b="1" i="1" kern="1200" dirty="0" smtClean="0">
                          <a:solidFill>
                            <a:schemeClr val="accent3"/>
                          </a:solidFill>
                          <a:effectLst/>
                          <a:latin typeface="+mn-lt"/>
                          <a:ea typeface="+mn-ea"/>
                          <a:cs typeface="+mn-cs"/>
                        </a:rPr>
                        <a:t>obrigatória a divulgação</a:t>
                      </a:r>
                      <a:r>
                        <a:rPr lang="pt-BR" sz="1050" b="1" i="1" kern="1200" dirty="0" smtClean="0">
                          <a:solidFill>
                            <a:schemeClr val="tx1"/>
                          </a:solidFill>
                          <a:effectLst/>
                          <a:latin typeface="+mn-lt"/>
                          <a:ea typeface="+mn-ea"/>
                          <a:cs typeface="+mn-cs"/>
                        </a:rPr>
                        <a:t> </a:t>
                      </a:r>
                      <a:r>
                        <a:rPr lang="pt-BR" sz="1050" b="0" i="1" kern="1200" dirty="0" smtClean="0">
                          <a:solidFill>
                            <a:schemeClr val="tx1"/>
                          </a:solidFill>
                          <a:effectLst/>
                          <a:latin typeface="+mn-lt"/>
                          <a:ea typeface="+mn-ea"/>
                          <a:cs typeface="+mn-cs"/>
                        </a:rPr>
                        <a:t>pelas instituições mencionadas no art. 1º, </a:t>
                      </a:r>
                      <a:r>
                        <a:rPr lang="pt-BR" sz="1050" b="1" i="1" kern="1200" dirty="0" smtClean="0">
                          <a:solidFill>
                            <a:schemeClr val="accent3"/>
                          </a:solidFill>
                          <a:effectLst/>
                          <a:latin typeface="+mn-lt"/>
                          <a:ea typeface="+mn-ea"/>
                          <a:cs typeface="+mn-cs"/>
                        </a:rPr>
                        <a:t>em local e formato visíveis ao público no recinto das suas dependências, bem como nos respectivos sítios eletrônicos na internet</a:t>
                      </a:r>
                      <a:r>
                        <a:rPr lang="pt-BR" sz="1050" b="0" i="1" kern="1200" dirty="0" smtClean="0">
                          <a:solidFill>
                            <a:schemeClr val="tx1"/>
                          </a:solidFill>
                          <a:effectLst/>
                          <a:latin typeface="+mn-lt"/>
                          <a:ea typeface="+mn-ea"/>
                          <a:cs typeface="+mn-cs"/>
                        </a:rPr>
                        <a:t>, das seguintes informações relativas à prestação de serviços a pessoas naturais e pessoas jurídicas e respectivas tarifas: I - </a:t>
                      </a:r>
                      <a:r>
                        <a:rPr lang="pt-BR" sz="1050" b="1" i="1" kern="1200" dirty="0" smtClean="0">
                          <a:solidFill>
                            <a:schemeClr val="accent3"/>
                          </a:solidFill>
                          <a:effectLst/>
                          <a:latin typeface="+mn-lt"/>
                          <a:ea typeface="+mn-ea"/>
                          <a:cs typeface="+mn-cs"/>
                        </a:rPr>
                        <a:t>tabela contendo os serviços cuja cobrança de tarifas é vedada</a:t>
                      </a:r>
                      <a:r>
                        <a:rPr lang="pt-BR" sz="1050" b="0" i="1" kern="1200" dirty="0" smtClean="0">
                          <a:solidFill>
                            <a:schemeClr val="tx1"/>
                          </a:solidFill>
                          <a:effectLst/>
                          <a:latin typeface="+mn-lt"/>
                          <a:ea typeface="+mn-ea"/>
                          <a:cs typeface="+mn-cs"/>
                        </a:rPr>
                        <a:t>, nos termos do art. 2º; II - tabela, nos termos do art. 3º, </a:t>
                      </a:r>
                      <a:r>
                        <a:rPr lang="pt-BR" sz="1050" b="1" i="1" kern="1200" dirty="0" smtClean="0">
                          <a:solidFill>
                            <a:schemeClr val="accent3"/>
                          </a:solidFill>
                          <a:effectLst/>
                          <a:latin typeface="+mn-lt"/>
                          <a:ea typeface="+mn-ea"/>
                          <a:cs typeface="+mn-cs"/>
                        </a:rPr>
                        <a:t>incluindo lista de serviços, canais de entrega, sigla no extrato, fato gerador da cobrança e valor da tarifa</a:t>
                      </a:r>
                      <a:r>
                        <a:rPr lang="pt-BR" sz="1050" b="0" i="1" kern="1200" dirty="0" smtClean="0">
                          <a:solidFill>
                            <a:schemeClr val="tx1"/>
                          </a:solidFill>
                          <a:effectLst/>
                          <a:latin typeface="+mn-lt"/>
                          <a:ea typeface="+mn-ea"/>
                          <a:cs typeface="+mn-cs"/>
                        </a:rPr>
                        <a:t>; III - tabela contendo informações a </a:t>
                      </a:r>
                      <a:r>
                        <a:rPr lang="pt-BR" sz="1050" b="1" i="1" kern="1200" dirty="0" smtClean="0">
                          <a:solidFill>
                            <a:schemeClr val="accent3"/>
                          </a:solidFill>
                          <a:effectLst/>
                          <a:latin typeface="+mn-lt"/>
                          <a:ea typeface="+mn-ea"/>
                          <a:cs typeface="+mn-cs"/>
                        </a:rPr>
                        <a:t>respeito do pacote padronizado, </a:t>
                      </a:r>
                      <a:r>
                        <a:rPr lang="pt-BR" sz="1050" b="0" i="1" kern="1200" dirty="0" smtClean="0">
                          <a:solidFill>
                            <a:schemeClr val="tx1"/>
                          </a:solidFill>
                          <a:effectLst/>
                          <a:latin typeface="+mn-lt"/>
                          <a:ea typeface="+mn-ea"/>
                          <a:cs typeface="+mn-cs"/>
                        </a:rPr>
                        <a:t>na forma do art. 6º; </a:t>
                      </a:r>
                      <a:r>
                        <a:rPr lang="pt-BR" sz="1050" b="0" i="1" kern="1200" dirty="0" smtClean="0">
                          <a:solidFill>
                            <a:schemeClr val="accent2">
                              <a:lumMod val="65000"/>
                            </a:schemeClr>
                          </a:solidFill>
                          <a:effectLst/>
                          <a:latin typeface="+mn-lt"/>
                          <a:ea typeface="+mn-ea"/>
                          <a:cs typeface="+mn-cs"/>
                        </a:rPr>
                        <a:t>IV - tabela contendo a relação dos benefícios e/ou recompensas vinculados aos cartões de crédito diferenciados emitidos pela instituição, devendo os cartões ser agrupados em dois quadros, um por proprietário do esquema de pagamento (bandeira) e outro por valor da tarifa de anuidade diferenciada em ordem crescente;</a:t>
                      </a:r>
                      <a:r>
                        <a:rPr lang="pt-BR" sz="1050" b="0" i="1" kern="1200" dirty="0" smtClean="0">
                          <a:solidFill>
                            <a:schemeClr val="tx1"/>
                          </a:solidFill>
                          <a:effectLst/>
                          <a:latin typeface="+mn-lt"/>
                          <a:ea typeface="+mn-ea"/>
                          <a:cs typeface="+mn-cs"/>
                        </a:rPr>
                        <a:t> V - tabelas de </a:t>
                      </a:r>
                      <a:r>
                        <a:rPr lang="pt-BR" sz="1050" b="1" i="1" kern="1200" dirty="0" smtClean="0">
                          <a:solidFill>
                            <a:schemeClr val="accent3"/>
                          </a:solidFill>
                          <a:effectLst/>
                          <a:latin typeface="+mn-lt"/>
                          <a:ea typeface="+mn-ea"/>
                          <a:cs typeface="+mn-cs"/>
                        </a:rPr>
                        <a:t>demais serviços prestados pela instituição, inclusive pacotes de serviços</a:t>
                      </a:r>
                      <a:r>
                        <a:rPr lang="pt-BR" sz="1050" b="0" i="1" kern="1200" dirty="0" smtClean="0">
                          <a:solidFill>
                            <a:schemeClr val="tx1"/>
                          </a:solidFill>
                          <a:effectLst/>
                          <a:latin typeface="+mn-lt"/>
                          <a:ea typeface="+mn-ea"/>
                          <a:cs typeface="+mn-cs"/>
                        </a:rPr>
                        <a:t>; VI - esclarecimento de que os valores das </a:t>
                      </a:r>
                      <a:r>
                        <a:rPr lang="pt-BR" sz="1050" b="1" i="1" kern="1200" dirty="0" smtClean="0">
                          <a:solidFill>
                            <a:schemeClr val="accent3"/>
                          </a:solidFill>
                          <a:effectLst/>
                          <a:latin typeface="+mn-lt"/>
                          <a:ea typeface="+mn-ea"/>
                          <a:cs typeface="+mn-cs"/>
                        </a:rPr>
                        <a:t>tarifas foram estabelecidos pela própria instituição</a:t>
                      </a:r>
                      <a:r>
                        <a:rPr lang="pt-BR" sz="1050" b="0" i="1" kern="1200" dirty="0" smtClean="0">
                          <a:solidFill>
                            <a:schemeClr val="tx1"/>
                          </a:solidFill>
                          <a:effectLst/>
                          <a:latin typeface="+mn-lt"/>
                          <a:ea typeface="+mn-ea"/>
                          <a:cs typeface="+mn-cs"/>
                        </a:rPr>
                        <a:t>; e VII - outras informações estabelecidas pela regulamentação em vigor. Parágrafo único. Na divulgação de pacotes de serviços, devem ser informados, </a:t>
                      </a:r>
                      <a:r>
                        <a:rPr lang="pt-BR" sz="1050" b="1" i="1" kern="1200" dirty="0" smtClean="0">
                          <a:solidFill>
                            <a:schemeClr val="accent3"/>
                          </a:solidFill>
                          <a:effectLst/>
                          <a:latin typeface="+mn-lt"/>
                          <a:ea typeface="+mn-ea"/>
                          <a:cs typeface="+mn-cs"/>
                        </a:rPr>
                        <a:t>no mínimo: I - o valor individual de cada serviço incluído; II - o total de eventos admitidos por serviço incluído; e III - o preço estabelecido para o pacote.</a:t>
                      </a:r>
                      <a:endParaRPr lang="pt-BR" sz="1050" b="1" i="1" kern="1200" dirty="0">
                        <a:solidFill>
                          <a:schemeClr val="accent3"/>
                        </a:solidFill>
                        <a:effectLst/>
                        <a:latin typeface="+mn-lt"/>
                        <a:ea typeface="+mn-ea"/>
                        <a:cs typeface="+mn-cs"/>
                      </a:endParaRPr>
                    </a:p>
                  </a:txBody>
                  <a:tcPr marL="18000" marR="18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7464">
                <a:tc>
                  <a:txBody>
                    <a:bodyPr/>
                    <a:lstStyle/>
                    <a:p>
                      <a:pPr marL="174625" marR="0" lvl="0" indent="-174625" algn="l" defTabSz="914400" rtl="0" eaLnBrk="1" fontAlgn="auto" latinLnBrk="0" hangingPunct="1">
                        <a:lnSpc>
                          <a:spcPct val="100000"/>
                        </a:lnSpc>
                        <a:spcBef>
                          <a:spcPts val="0"/>
                        </a:spcBef>
                        <a:spcAft>
                          <a:spcPts val="0"/>
                        </a:spcAft>
                        <a:buClrTx/>
                        <a:buSzTx/>
                        <a:buFont typeface="Arial" pitchFamily="34" charset="0"/>
                        <a:buChar char="•"/>
                        <a:tabLst/>
                        <a:defRPr/>
                      </a:pPr>
                      <a:r>
                        <a:rPr lang="pt-BR" sz="700" b="1" i="1" u="sng" kern="1200" dirty="0" smtClean="0">
                          <a:solidFill>
                            <a:schemeClr val="tx1"/>
                          </a:solidFill>
                          <a:effectLst/>
                          <a:latin typeface="+mn-lt"/>
                          <a:ea typeface="+mn-ea"/>
                          <a:cs typeface="+mn-cs"/>
                        </a:rPr>
                        <a:t>Resolução BACEN nº 3.919/10, art. 16</a:t>
                      </a:r>
                      <a:r>
                        <a:rPr lang="pt-BR" sz="700" b="0" i="1" kern="1200" dirty="0" smtClean="0">
                          <a:solidFill>
                            <a:schemeClr val="tx1"/>
                          </a:solidFill>
                          <a:effectLst/>
                          <a:latin typeface="+mn-lt"/>
                          <a:ea typeface="+mn-ea"/>
                          <a:cs typeface="+mn-cs"/>
                        </a:rPr>
                        <a:t>. É obrigatória a divulgação no recinto dos correspondentes no País, além das tabelas mencionadas nos incisos I, II e III do art. 15, as tarifas relativas aos serviços prestados por meio do correspondente.</a:t>
                      </a:r>
                      <a:endParaRPr lang="pt-BR" sz="700" b="0" i="1" kern="1200" dirty="0">
                        <a:solidFill>
                          <a:schemeClr val="tx1"/>
                        </a:solidFill>
                        <a:effectLst/>
                        <a:latin typeface="+mn-lt"/>
                        <a:ea typeface="+mn-ea"/>
                        <a:cs typeface="+mn-cs"/>
                      </a:endParaRPr>
                    </a:p>
                  </a:txBody>
                  <a:tcPr marL="18000" marR="18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250">
                <a:tc>
                  <a:txBody>
                    <a:bodyPr/>
                    <a:lstStyle/>
                    <a:p>
                      <a:pPr marL="174625" marR="0" lvl="0" indent="-174625" algn="l" defTabSz="914400" rtl="0" eaLnBrk="1" fontAlgn="auto" latinLnBrk="0" hangingPunct="1">
                        <a:lnSpc>
                          <a:spcPct val="100000"/>
                        </a:lnSpc>
                        <a:spcBef>
                          <a:spcPts val="0"/>
                        </a:spcBef>
                        <a:spcAft>
                          <a:spcPts val="0"/>
                        </a:spcAft>
                        <a:buClrTx/>
                        <a:buSzTx/>
                        <a:buFont typeface="Arial" pitchFamily="34" charset="0"/>
                        <a:buChar char="•"/>
                        <a:tabLst/>
                        <a:defRPr/>
                      </a:pPr>
                      <a:r>
                        <a:rPr lang="pt-BR" sz="700" b="1" i="1" u="sng" kern="1200" dirty="0" smtClean="0">
                          <a:solidFill>
                            <a:schemeClr val="tx1"/>
                          </a:solidFill>
                          <a:effectLst/>
                          <a:latin typeface="+mn-lt"/>
                          <a:ea typeface="+mn-ea"/>
                          <a:cs typeface="+mn-cs"/>
                        </a:rPr>
                        <a:t>Resolução BACEN nº 3.919/10, art. 18, caput  e § 1º</a:t>
                      </a:r>
                      <a:r>
                        <a:rPr lang="pt-BR" sz="700" b="0" i="1" kern="1200" dirty="0" smtClean="0">
                          <a:solidFill>
                            <a:schemeClr val="tx1"/>
                          </a:solidFill>
                          <a:effectLst/>
                          <a:latin typeface="+mn-lt"/>
                          <a:ea typeface="+mn-ea"/>
                          <a:cs typeface="+mn-cs"/>
                        </a:rPr>
                        <a:t>: A majoração do valor de tarifa ou a instituição de nova tarifa aplicável a </a:t>
                      </a:r>
                      <a:r>
                        <a:rPr lang="pt-BR" sz="700" b="0" i="1" u="sng" kern="1200" dirty="0" smtClean="0">
                          <a:solidFill>
                            <a:schemeClr val="tx1"/>
                          </a:solidFill>
                          <a:effectLst/>
                          <a:latin typeface="+mn-lt"/>
                          <a:ea typeface="+mn-ea"/>
                          <a:cs typeface="+mn-cs"/>
                        </a:rPr>
                        <a:t>pessoas naturais </a:t>
                      </a:r>
                      <a:r>
                        <a:rPr lang="pt-BR" sz="700" b="0" i="1" kern="1200" dirty="0" smtClean="0">
                          <a:solidFill>
                            <a:schemeClr val="tx1"/>
                          </a:solidFill>
                          <a:effectLst/>
                          <a:latin typeface="+mn-lt"/>
                          <a:ea typeface="+mn-ea"/>
                          <a:cs typeface="+mn-cs"/>
                        </a:rPr>
                        <a:t>deve ser divulgada com, no mínimo: I - quarenta e cinco dias de antecedência à cobrança para os serviços relacionados a cartão de crédito; e II - trinta dias de antecedência à cobrança, para os demais serviços. § 1º Os preços dos serviços prioritários relacionados a cartão de crédito, bem como os preços relativos ao serviço de que trata o art. 5º, inciso IX, somente podem ser majorados após decorridos 365 dias do último valor divulgado, aplicando-se aos demais serviços prioritários o prazo de 180 dias, admitindo-se a redução de preços a qualquer tempo. § 2º A composição de pacotes de serviços somente pode ser alterada após decorridos 180 dias da última formatação estabelecida, aplicando-se a mesma regra aos programas de benefícios e/ou recompensas vinculados a cartão de crédito, observado o prazo de 365 dias. § 3º Para efeito da contagem dos prazos de que trata este artigo, devem ser consideradas, inclusive, as alterações promovidas na vigência da Resolução nº 3.518, de 6 de dezembro de 2007.</a:t>
                      </a:r>
                    </a:p>
                  </a:txBody>
                  <a:tcPr marL="18000" marR="18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830">
                <a:tc>
                  <a:txBody>
                    <a:bodyPr/>
                    <a:lstStyle/>
                    <a:p>
                      <a:pPr marL="174625" marR="0" lvl="0" indent="-174625" algn="l" defTabSz="914400" rtl="0" eaLnBrk="1" fontAlgn="auto" latinLnBrk="0" hangingPunct="1">
                        <a:lnSpc>
                          <a:spcPct val="100000"/>
                        </a:lnSpc>
                        <a:spcBef>
                          <a:spcPts val="0"/>
                        </a:spcBef>
                        <a:spcAft>
                          <a:spcPts val="0"/>
                        </a:spcAft>
                        <a:buClrTx/>
                        <a:buSzTx/>
                        <a:buFont typeface="Arial" pitchFamily="34" charset="0"/>
                        <a:buChar char="•"/>
                        <a:tabLst/>
                        <a:defRPr/>
                      </a:pPr>
                      <a:r>
                        <a:rPr lang="pt-BR" sz="700" b="1" i="1" u="sng" kern="1200" dirty="0" smtClean="0">
                          <a:solidFill>
                            <a:schemeClr val="tx1"/>
                          </a:solidFill>
                          <a:effectLst/>
                          <a:latin typeface="+mn-lt"/>
                          <a:ea typeface="+mn-ea"/>
                          <a:cs typeface="+mn-cs"/>
                        </a:rPr>
                        <a:t>Resolução BACEN nº 3.919/10, art. 18, §2º</a:t>
                      </a:r>
                      <a:r>
                        <a:rPr lang="pt-BR" sz="700" b="0" i="1" kern="1200" dirty="0" smtClean="0">
                          <a:solidFill>
                            <a:schemeClr val="tx1"/>
                          </a:solidFill>
                          <a:effectLst/>
                          <a:latin typeface="+mn-lt"/>
                          <a:ea typeface="+mn-ea"/>
                          <a:cs typeface="+mn-cs"/>
                        </a:rPr>
                        <a:t>:  A composição de pacotes de serviços somente pode ser alterada após decorridos 180 dias da última formatação estabelecida, aplicando-se a mesma regra aos programas de benefícios e/ou recompensas vinculados a cartão de crédito, observado o prazo de 365 dias.</a:t>
                      </a:r>
                    </a:p>
                  </a:txBody>
                  <a:tcPr marL="18000" marR="18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295">
                <a:tc>
                  <a:txBody>
                    <a:bodyPr/>
                    <a:lstStyle/>
                    <a:p>
                      <a:pPr marL="174625" marR="0" lvl="0" indent="-174625" algn="l" defTabSz="914400" rtl="0" eaLnBrk="1" fontAlgn="auto" latinLnBrk="0" hangingPunct="1">
                        <a:lnSpc>
                          <a:spcPct val="100000"/>
                        </a:lnSpc>
                        <a:spcBef>
                          <a:spcPts val="0"/>
                        </a:spcBef>
                        <a:spcAft>
                          <a:spcPts val="0"/>
                        </a:spcAft>
                        <a:buClrTx/>
                        <a:buSzTx/>
                        <a:buFont typeface="Arial" pitchFamily="34" charset="0"/>
                        <a:buChar char="•"/>
                        <a:tabLst/>
                        <a:defRPr/>
                      </a:pPr>
                      <a:r>
                        <a:rPr lang="pt-BR" sz="700" b="1" i="1" u="sng" kern="1200" dirty="0" smtClean="0">
                          <a:solidFill>
                            <a:schemeClr val="tx1"/>
                          </a:solidFill>
                          <a:effectLst/>
                          <a:latin typeface="+mn-lt"/>
                          <a:ea typeface="+mn-ea"/>
                          <a:cs typeface="+mn-cs"/>
                        </a:rPr>
                        <a:t>Resolução BACEN nº 3.919/10, art. 20</a:t>
                      </a:r>
                      <a:r>
                        <a:rPr lang="pt-BR" sz="700" b="0" i="1" kern="1200" dirty="0" smtClean="0">
                          <a:solidFill>
                            <a:schemeClr val="tx1"/>
                          </a:solidFill>
                          <a:effectLst/>
                          <a:latin typeface="+mn-lt"/>
                          <a:ea typeface="+mn-ea"/>
                          <a:cs typeface="+mn-cs"/>
                        </a:rPr>
                        <a:t>: As instituições mencionadas no art. 1º devem remeter ao Banco Central do Brasil, na forma por ele estabelecida, a lista dos serviços tarifados e os respectivos valores: I - até 31 de março de 2011, com relação aos serviços referentes a cartão de crédito; e II - sempre que ocorrer alteração, observado o disposto no art. 18, no caso de majoração.</a:t>
                      </a:r>
                    </a:p>
                  </a:txBody>
                  <a:tcPr marL="18000" marR="18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5722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o Office">
  <a:themeElements>
    <a:clrScheme name="Personalizada 1">
      <a:dk1>
        <a:sysClr val="windowText" lastClr="000000"/>
      </a:dk1>
      <a:lt1>
        <a:sysClr val="window" lastClr="FFFFFF"/>
      </a:lt1>
      <a:dk2>
        <a:srgbClr val="1F497D"/>
      </a:dk2>
      <a:lt2>
        <a:srgbClr val="EEECE1"/>
      </a:lt2>
      <a:accent1>
        <a:srgbClr val="FFFFFF"/>
      </a:accent1>
      <a:accent2>
        <a:srgbClr val="FFFFFF"/>
      </a:accent2>
      <a:accent3>
        <a:srgbClr val="00B050"/>
      </a:accent3>
      <a:accent4>
        <a:srgbClr val="00B050"/>
      </a:accent4>
      <a:accent5>
        <a:srgbClr val="00B050"/>
      </a:accent5>
      <a:accent6>
        <a:srgbClr val="00B050"/>
      </a:accent6>
      <a:hlink>
        <a:srgbClr val="00B050"/>
      </a:hlink>
      <a:folHlink>
        <a:srgbClr val="00B05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16386</TotalTime>
  <Words>7720</Words>
  <Application>Microsoft Office PowerPoint</Application>
  <PresentationFormat>Apresentação na tela (4:3)</PresentationFormat>
  <Paragraphs>601</Paragraphs>
  <Slides>36</Slides>
  <Notes>0</Notes>
  <HiddenSlides>12</HiddenSlides>
  <MMClips>0</MMClips>
  <ScaleCrop>false</ScaleCrop>
  <HeadingPairs>
    <vt:vector size="4" baseType="variant">
      <vt:variant>
        <vt:lpstr>Tema</vt:lpstr>
      </vt:variant>
      <vt:variant>
        <vt:i4>1</vt:i4>
      </vt:variant>
      <vt:variant>
        <vt:lpstr>Títulos de slides</vt:lpstr>
      </vt:variant>
      <vt:variant>
        <vt:i4>36</vt:i4>
      </vt:variant>
    </vt:vector>
  </HeadingPairs>
  <TitlesOfParts>
    <vt:vector size="37" baseType="lpstr">
      <vt:lpstr>Tema do Office</vt:lpstr>
      <vt:lpstr>Serviços &amp; Tarifas de Credenciadoras para Estabelecimentos Comerciais</vt:lpstr>
      <vt:lpstr>Próximos Passos</vt:lpstr>
      <vt:lpstr>Remuneração de Credenciadoras para Estabelecimentos Comerciais</vt:lpstr>
      <vt:lpstr>Autorregulação ABECS – Remuneração dos Serviços das Credenciadoras Inciso I, Art.18, da Circular 3681/13 - BACEN </vt:lpstr>
      <vt:lpstr>Remuneração de Divulgação Obrigatória nos Endereços Eletrônicos das Credenciadoras</vt:lpstr>
      <vt:lpstr>Remuneração de Divulgação Obrigatória nos Endereços Eletrônicos das Credenciadoras</vt:lpstr>
      <vt:lpstr>Apresentação do PowerPoint</vt:lpstr>
      <vt:lpstr>GT Serviços e Tarifação de Credenciadoras para Estabelecimentos</vt:lpstr>
      <vt:lpstr>Cenário Regulatório – Extratos da Circular Nº 3681 do BACEN exigindo publicação de Tarifas das Credenciadoras</vt:lpstr>
      <vt:lpstr>Objetivo do GT – Atender a demanda do BACEN de viabilizar a comparação da publicidade das tarifas</vt:lpstr>
      <vt:lpstr>Metodologia – Etapas do Trabalho realizado pelo GT</vt:lpstr>
      <vt:lpstr>Metodologia - Calendário das Discussões</vt:lpstr>
      <vt:lpstr>Metodologia – Premissas Adotadas</vt:lpstr>
      <vt:lpstr>Apresentação do PowerPoint</vt:lpstr>
      <vt:lpstr>Apresentação do PowerPoint</vt:lpstr>
      <vt:lpstr>Resultado das Discussões – Tarifas de Publicação Obrigatória</vt:lpstr>
      <vt:lpstr>Resultado das Discussões – Tarifas de Publicação Obrigatória</vt:lpstr>
      <vt:lpstr>Resultado das Discussões – Tarifas de Publicação Obrigatória</vt:lpstr>
      <vt:lpstr>Resultado das Discussões – Tarifas de Publicação Obrigatória</vt:lpstr>
      <vt:lpstr>Resultado das Discussões – Tarifas de Publicação Obrigatória</vt:lpstr>
      <vt:lpstr>Resultado das Discussões – Tarifas de Publicação Obrigatória</vt:lpstr>
      <vt:lpstr>Resultado das Discussões – Tarifas de Publicação Obrigatória</vt:lpstr>
      <vt:lpstr>Resultado das Discussões – Tarifas de Publicação NÃO Obrigatória</vt:lpstr>
      <vt:lpstr>Resultado das Discussões – Tarifas de Publicação NÃO Obrigatória</vt:lpstr>
      <vt:lpstr>ANEXOS</vt:lpstr>
      <vt:lpstr>Resumo da Discussão sobre  Apontamento do Pinheiro Neto</vt:lpstr>
      <vt:lpstr>Feedback das Credenciadoras Cielo</vt:lpstr>
      <vt:lpstr>Feedback das Credenciadoras Cielo</vt:lpstr>
      <vt:lpstr>Feedback das Credenciadoras Amex</vt:lpstr>
      <vt:lpstr>Resumo da Discussão sobre  Terminologia Tarifa vs. Taxa</vt:lpstr>
      <vt:lpstr>Resumo da Discussão sobre  Publicação ou Não das Taxas % (MDR e Antecipação) </vt:lpstr>
      <vt:lpstr>Recomendações do GT pós-reunião de Diretoria (e-mails entre 08 e 10/06)</vt:lpstr>
      <vt:lpstr>Recomendações do GT para validação no Comitê de Credenciadoras de 02/07/2015</vt:lpstr>
      <vt:lpstr>Recomendações do GT para validação final anterior ao Comitê de Credenciadoras de 02/07/2015</vt:lpstr>
      <vt:lpstr>Consenso do GT para validação final do documento na reunião Comitê de Credenciadoras de 02/07/2015</vt:lpstr>
      <vt:lpstr>Consenso do GT para validação final do documento na reunião Comitê de Credenciadoras de 02/07/2015</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Gretha</dc:creator>
  <cp:lastModifiedBy>Anna Karen Schmidt</cp:lastModifiedBy>
  <cp:revision>226</cp:revision>
  <dcterms:created xsi:type="dcterms:W3CDTF">2011-05-31T13:25:05Z</dcterms:created>
  <dcterms:modified xsi:type="dcterms:W3CDTF">2015-07-30T17:07:32Z</dcterms:modified>
</cp:coreProperties>
</file>